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89.webp" ContentType="image/webp"/>
  <Override PartName="/ppt/media/image90.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48"/>
  </p:handoutMasterIdLst>
  <p:sldIdLst>
    <p:sldId id="451" r:id="rId3"/>
    <p:sldId id="633" r:id="rId4"/>
    <p:sldId id="1203" r:id="rId6"/>
    <p:sldId id="713" r:id="rId7"/>
    <p:sldId id="1097" r:id="rId8"/>
    <p:sldId id="1125" r:id="rId9"/>
    <p:sldId id="1124" r:id="rId10"/>
    <p:sldId id="1150" r:id="rId11"/>
    <p:sldId id="1235" r:id="rId12"/>
    <p:sldId id="1174" r:id="rId13"/>
    <p:sldId id="1263" r:id="rId14"/>
    <p:sldId id="1098" r:id="rId15"/>
    <p:sldId id="1099" r:id="rId16"/>
    <p:sldId id="1102" r:id="rId17"/>
    <p:sldId id="1103" r:id="rId18"/>
    <p:sldId id="1104" r:id="rId19"/>
    <p:sldId id="1100" r:id="rId20"/>
    <p:sldId id="1101" r:id="rId21"/>
    <p:sldId id="1083" r:id="rId22"/>
    <p:sldId id="1086" r:id="rId23"/>
    <p:sldId id="1087" r:id="rId24"/>
    <p:sldId id="1088" r:id="rId25"/>
    <p:sldId id="1089" r:id="rId26"/>
    <p:sldId id="1090" r:id="rId27"/>
    <p:sldId id="1091" r:id="rId28"/>
    <p:sldId id="1094" r:id="rId29"/>
    <p:sldId id="1106" r:id="rId30"/>
    <p:sldId id="1093" r:id="rId31"/>
    <p:sldId id="1105" r:id="rId32"/>
    <p:sldId id="1270" r:id="rId33"/>
    <p:sldId id="1272" r:id="rId34"/>
    <p:sldId id="1264" r:id="rId35"/>
    <p:sldId id="1265" r:id="rId36"/>
    <p:sldId id="1266" r:id="rId37"/>
    <p:sldId id="1267" r:id="rId38"/>
    <p:sldId id="1268" r:id="rId39"/>
    <p:sldId id="1273" r:id="rId40"/>
    <p:sldId id="1269" r:id="rId41"/>
    <p:sldId id="1271" r:id="rId42"/>
    <p:sldId id="1108" r:id="rId43"/>
    <p:sldId id="1107" r:id="rId44"/>
    <p:sldId id="1109" r:id="rId45"/>
    <p:sldId id="1110" r:id="rId46"/>
    <p:sldId id="263" r:id="rId47"/>
  </p:sldIdLst>
  <p:sldSz cx="12190095" cy="6858000"/>
  <p:notesSz cx="6858000" cy="9144000"/>
  <p:embeddedFontLst>
    <p:embeddedFont>
      <p:font typeface="微软雅黑" panose="020B0503020204020204" pitchFamily="34" charset="-122"/>
      <p:regular r:id="rId53"/>
    </p:embeddedFont>
    <p:embeddedFont>
      <p:font typeface="方正兰亭粗黑简体" panose="02000500000000000000" pitchFamily="2" charset="-122"/>
      <p:regular r:id="rId54"/>
    </p:embeddedFont>
    <p:embeddedFont>
      <p:font typeface="Montserrat Medium" panose="02000500000000000000" pitchFamily="2" charset="-122"/>
      <p:regular r:id="rId55"/>
    </p:embeddedFont>
    <p:embeddedFont>
      <p:font typeface="微软雅黑 Light" panose="020B0502040204020203" pitchFamily="34" charset="-122"/>
      <p:regular r:id="rId56"/>
    </p:embeddedFont>
    <p:embeddedFont>
      <p:font typeface="Calibri" panose="020F0502020204030204" charset="0"/>
      <p:regular r:id="rId57"/>
      <p:bold r:id="rId58"/>
      <p:italic r:id="rId59"/>
      <p:boldItalic r:id="rId60"/>
    </p:embeddedFont>
  </p:embeddedFontLst>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二极管" id="{8364112a-44ed-4ae4-b9bd-e0885a98b227}">
          <p14:sldIdLst>
            <p14:sldId id="1203"/>
          </p14:sldIdLst>
        </p14:section>
        <p14:section name="三极管（BJT）" id="{af54aa71-702c-42f5-8921-74e6a7181265}">
          <p14:sldIdLst>
            <p14:sldId id="713"/>
          </p14:sldIdLst>
        </p14:section>
        <p14:section name="MOSFET" id="{b4bc067b-da23-44de-9a46-0433ffaa8d83}">
          <p14:sldIdLst>
            <p14:sldId id="1097"/>
            <p14:sldId id="1125"/>
            <p14:sldId id="1124"/>
            <p14:sldId id="1150"/>
            <p14:sldId id="1235"/>
          </p14:sldIdLst>
        </p14:section>
        <p14:section name="IGBT" id="{2114b15b-0634-4b6d-b3e6-120b092bd075}">
          <p14:sldIdLst>
            <p14:sldId id="1174"/>
            <p14:sldId id="1263"/>
          </p14:sldIdLst>
        </p14:section>
        <p14:section name="SiC器件" id="{23e82fbf-12eb-4fbd-b7cc-60865f24a226}">
          <p14:sldIdLst>
            <p14:sldId id="1098"/>
          </p14:sldIdLst>
        </p14:section>
        <p14:section name="GaN器件" id="{14037b9f-09fb-4c60-b4cc-3d464d2dbefa}">
          <p14:sldIdLst>
            <p14:sldId id="1099"/>
          </p14:sldIdLst>
        </p14:section>
        <p14:section name="磁性元件设计" id="{0de7c65c-81dd-4015-a2d1-9f70d84ed053}">
          <p14:sldIdLst>
            <p14:sldId id="1102"/>
            <p14:sldId id="1103"/>
            <p14:sldId id="1104"/>
          </p14:sldIdLst>
        </p14:section>
        <p14:section name="开关电容拓扑学习" id="{b48948db-4301-4b39-b265-77b7bc7612af}">
          <p14:sldIdLst>
            <p14:sldId id="1100"/>
          </p14:sldIdLst>
        </p14:section>
        <p14:section name="ANPC拓扑学习" id="{3b950b85-b089-4be4-a8e6-49ca100f4dd9}">
          <p14:sldIdLst>
            <p14:sldId id="1101"/>
          </p14:sldIdLst>
        </p14:section>
        <p14:section name="LLC电路学习" id="{71e67646-b321-4273-ad97-56a10e8a09eb}">
          <p14:sldIdLst>
            <p14:sldId id="1083"/>
            <p14:sldId id="1086"/>
            <p14:sldId id="1087"/>
            <p14:sldId id="1088"/>
            <p14:sldId id="1089"/>
            <p14:sldId id="1090"/>
            <p14:sldId id="1091"/>
            <p14:sldId id="1094"/>
            <p14:sldId id="1106"/>
            <p14:sldId id="1093"/>
          </p14:sldIdLst>
        </p14:section>
        <p14:section name="Flyback电路设计" id="{4c0e9d4e-2195-4a80-a0fe-249b1ba889d7}">
          <p14:sldIdLst>
            <p14:sldId id="1105"/>
            <p14:sldId id="1270"/>
            <p14:sldId id="1272"/>
            <p14:sldId id="1264"/>
            <p14:sldId id="1265"/>
            <p14:sldId id="1266"/>
            <p14:sldId id="1267"/>
          </p14:sldIdLst>
        </p14:section>
        <p14:section name="AHB电路" id="{7d1f29ca-0a47-4624-aa65-9851d442a9be}">
          <p14:sldIdLst>
            <p14:sldId id="1269"/>
            <p14:sldId id="1271"/>
            <p14:sldId id="1268"/>
            <p14:sldId id="1273"/>
          </p14:sldIdLst>
        </p14:section>
        <p14:section name="通讯电路" id="{d4eb749a-2042-446e-9e85-d7cd764e97bc}">
          <p14:sldIdLst>
            <p14:sldId id="1108"/>
            <p14:sldId id="1107"/>
            <p14:sldId id="1109"/>
            <p14:sldId id="1110"/>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42" userDrawn="1">
          <p15:clr>
            <a:srgbClr val="A4A3A4"/>
          </p15:clr>
        </p15:guide>
        <p15:guide id="2" pos="40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70D3"/>
    <a:srgbClr val="404040"/>
    <a:srgbClr val="0000CC"/>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42"/>
        <p:guide pos="40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232.xml"/><Relationship Id="rId60" Type="http://schemas.openxmlformats.org/officeDocument/2006/relationships/font" Target="fonts/font8.fntdata"/><Relationship Id="rId6" Type="http://schemas.openxmlformats.org/officeDocument/2006/relationships/slide" Target="slides/slide3.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56.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要享受双极器件两种载流子带来的电导调制效应导致的低压降，就得承受关断时两种载流子复合的等待时间（二极管的反向恢复是不是也</a:t>
            </a:r>
            <a:r>
              <a:rPr lang="zh-CN" altLang="en-US"/>
              <a:t>类似？）</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media/image37.png"/><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image" Target="../media/image36.png"/><Relationship Id="rId4" Type="http://schemas.openxmlformats.org/officeDocument/2006/relationships/image" Target="../media/image25.png"/><Relationship Id="rId3" Type="http://schemas.openxmlformats.org/officeDocument/2006/relationships/tags" Target="../tags/tag101.xml"/><Relationship Id="rId2" Type="http://schemas.openxmlformats.org/officeDocument/2006/relationships/image" Target="../media/image35.png"/><Relationship Id="rId16" Type="http://schemas.openxmlformats.org/officeDocument/2006/relationships/notesSlide" Target="../notesSlides/notesSlide9.xml"/><Relationship Id="rId15" Type="http://schemas.openxmlformats.org/officeDocument/2006/relationships/slideLayout" Target="../slideLayouts/slideLayout4.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10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image" Target="../media/image39.png"/><Relationship Id="rId2" Type="http://schemas.openxmlformats.org/officeDocument/2006/relationships/image" Target="../media/image38.png"/><Relationship Id="rId10" Type="http://schemas.openxmlformats.org/officeDocument/2006/relationships/notesSlide" Target="../notesSlides/notesSlide18.xml"/><Relationship Id="rId1" Type="http://schemas.openxmlformats.org/officeDocument/2006/relationships/tags" Target="../tags/tag1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38.png"/><Relationship Id="rId3" Type="http://schemas.openxmlformats.org/officeDocument/2006/relationships/tags" Target="../tags/tag120.xml"/><Relationship Id="rId2" Type="http://schemas.openxmlformats.org/officeDocument/2006/relationships/image" Target="../media/image39.png"/><Relationship Id="rId10" Type="http://schemas.openxmlformats.org/officeDocument/2006/relationships/notesSlide" Target="../notesSlides/notesSlide19.xml"/><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4.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image" Target="../media/image38.png"/><Relationship Id="rId2" Type="http://schemas.openxmlformats.org/officeDocument/2006/relationships/tags" Target="../tags/tag125.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42.png"/><Relationship Id="rId2" Type="http://schemas.openxmlformats.org/officeDocument/2006/relationships/image" Target="../media/image41.png"/><Relationship Id="rId10" Type="http://schemas.openxmlformats.org/officeDocument/2006/relationships/notesSlide" Target="../notesSlides/notesSlide22.xml"/><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4.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42.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4.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46.png"/><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image" Target="../media/image49.wmf"/><Relationship Id="rId7" Type="http://schemas.openxmlformats.org/officeDocument/2006/relationships/oleObject" Target="../embeddings/oleObject1.bin"/><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9" Type="http://schemas.openxmlformats.org/officeDocument/2006/relationships/notesSlide" Target="../notesSlides/notesSlide25.xml"/><Relationship Id="rId28" Type="http://schemas.openxmlformats.org/officeDocument/2006/relationships/vmlDrawing" Target="../drawings/vmlDrawing1.vml"/><Relationship Id="rId27" Type="http://schemas.openxmlformats.org/officeDocument/2006/relationships/slideLayout" Target="../slideLayouts/slideLayout4.xml"/><Relationship Id="rId26" Type="http://schemas.openxmlformats.org/officeDocument/2006/relationships/tags" Target="../tags/tag153.xml"/><Relationship Id="rId25" Type="http://schemas.openxmlformats.org/officeDocument/2006/relationships/tags" Target="../tags/tag152.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image" Target="../media/image57.png"/><Relationship Id="rId21" Type="http://schemas.openxmlformats.org/officeDocument/2006/relationships/image" Target="../media/image56.wmf"/><Relationship Id="rId20" Type="http://schemas.openxmlformats.org/officeDocument/2006/relationships/oleObject" Target="../embeddings/oleObject7.bin"/><Relationship Id="rId2" Type="http://schemas.openxmlformats.org/officeDocument/2006/relationships/image" Target="../media/image48.png"/><Relationship Id="rId19" Type="http://schemas.openxmlformats.org/officeDocument/2006/relationships/image" Target="../media/image55.png"/><Relationship Id="rId18" Type="http://schemas.openxmlformats.org/officeDocument/2006/relationships/image" Target="../media/image54.wmf"/><Relationship Id="rId17" Type="http://schemas.openxmlformats.org/officeDocument/2006/relationships/oleObject" Target="../embeddings/oleObject6.bin"/><Relationship Id="rId16" Type="http://schemas.openxmlformats.org/officeDocument/2006/relationships/image" Target="../media/image53.wmf"/><Relationship Id="rId15" Type="http://schemas.openxmlformats.org/officeDocument/2006/relationships/oleObject" Target="../embeddings/oleObject5.bin"/><Relationship Id="rId14" Type="http://schemas.openxmlformats.org/officeDocument/2006/relationships/image" Target="../media/image52.wmf"/><Relationship Id="rId13" Type="http://schemas.openxmlformats.org/officeDocument/2006/relationships/oleObject" Target="../embeddings/oleObject4.bin"/><Relationship Id="rId12" Type="http://schemas.openxmlformats.org/officeDocument/2006/relationships/image" Target="../media/image51.wmf"/><Relationship Id="rId11" Type="http://schemas.openxmlformats.org/officeDocument/2006/relationships/oleObject" Target="../embeddings/oleObject3.bin"/><Relationship Id="rId10" Type="http://schemas.openxmlformats.org/officeDocument/2006/relationships/image" Target="../media/image50.wmf"/><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tags" Target="../tags/tag155.xml"/><Relationship Id="rId1" Type="http://schemas.openxmlformats.org/officeDocument/2006/relationships/tags" Target="../tags/tag15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4.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image" Target="../media/image61.wmf"/><Relationship Id="rId5" Type="http://schemas.openxmlformats.org/officeDocument/2006/relationships/oleObject" Target="../embeddings/oleObject9.bin"/><Relationship Id="rId4" Type="http://schemas.openxmlformats.org/officeDocument/2006/relationships/image" Target="../media/image60.wmf"/><Relationship Id="rId3" Type="http://schemas.openxmlformats.org/officeDocument/2006/relationships/oleObject" Target="../embeddings/oleObject8.bin"/><Relationship Id="rId23" Type="http://schemas.openxmlformats.org/officeDocument/2006/relationships/notesSlide" Target="../notesSlides/notesSlide28.xml"/><Relationship Id="rId22" Type="http://schemas.openxmlformats.org/officeDocument/2006/relationships/vmlDrawing" Target="../drawings/vmlDrawing2.vml"/><Relationship Id="rId21" Type="http://schemas.openxmlformats.org/officeDocument/2006/relationships/slideLayout" Target="../slideLayouts/slideLayout4.xml"/><Relationship Id="rId20" Type="http://schemas.openxmlformats.org/officeDocument/2006/relationships/tags" Target="../tags/tag168.xml"/><Relationship Id="rId2" Type="http://schemas.openxmlformats.org/officeDocument/2006/relationships/tags" Target="../tags/tag158.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image" Target="../media/image64.png"/><Relationship Id="rId15" Type="http://schemas.openxmlformats.org/officeDocument/2006/relationships/image" Target="../media/image63.png"/><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image" Target="../media/image62.wmf"/><Relationship Id="rId10" Type="http://schemas.openxmlformats.org/officeDocument/2006/relationships/oleObject" Target="../embeddings/oleObject10.bin"/><Relationship Id="rId1" Type="http://schemas.openxmlformats.org/officeDocument/2006/relationships/image" Target="../media/image59.png"/></Relationships>
</file>

<file path=ppt/slides/_rels/slide3.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image" Target="../media/image17.png"/><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16.png"/><Relationship Id="rId2" Type="http://schemas.openxmlformats.org/officeDocument/2006/relationships/tags" Target="../tags/tag49.xml"/><Relationship Id="rId19" Type="http://schemas.openxmlformats.org/officeDocument/2006/relationships/notesSlide" Target="../notesSlides/notesSlide2.xml"/><Relationship Id="rId18" Type="http://schemas.openxmlformats.org/officeDocument/2006/relationships/slideLayout" Target="../slideLayouts/slideLayout4.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image" Target="../media/image18.png"/><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9" Type="http://schemas.openxmlformats.org/officeDocument/2006/relationships/image" Target="../media/image69.emf"/><Relationship Id="rId8" Type="http://schemas.openxmlformats.org/officeDocument/2006/relationships/tags" Target="../tags/tag172.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4" Type="http://schemas.openxmlformats.org/officeDocument/2006/relationships/notesSlide" Target="../notesSlides/notesSlide29.xml"/><Relationship Id="rId23" Type="http://schemas.openxmlformats.org/officeDocument/2006/relationships/vmlDrawing" Target="../drawings/vmlDrawing3.vml"/><Relationship Id="rId22" Type="http://schemas.openxmlformats.org/officeDocument/2006/relationships/slideLayout" Target="../slideLayouts/slideLayout4.xml"/><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image" Target="../media/image66.png"/><Relationship Id="rId19" Type="http://schemas.openxmlformats.org/officeDocument/2006/relationships/tags" Target="../tags/tag176.xml"/><Relationship Id="rId18" Type="http://schemas.openxmlformats.org/officeDocument/2006/relationships/tags" Target="../tags/tag175.xml"/><Relationship Id="rId17" Type="http://schemas.openxmlformats.org/officeDocument/2006/relationships/tags" Target="../tags/tag174.xml"/><Relationship Id="rId16" Type="http://schemas.openxmlformats.org/officeDocument/2006/relationships/image" Target="../media/image73.png"/><Relationship Id="rId15" Type="http://schemas.openxmlformats.org/officeDocument/2006/relationships/image" Target="../media/image72.png"/><Relationship Id="rId14" Type="http://schemas.openxmlformats.org/officeDocument/2006/relationships/tags" Target="../tags/tag173.xml"/><Relationship Id="rId13" Type="http://schemas.openxmlformats.org/officeDocument/2006/relationships/image" Target="../media/image71.wmf"/><Relationship Id="rId12" Type="http://schemas.openxmlformats.org/officeDocument/2006/relationships/oleObject" Target="../embeddings/oleObject12.bin"/><Relationship Id="rId11" Type="http://schemas.openxmlformats.org/officeDocument/2006/relationships/image" Target="../media/image70.wmf"/><Relationship Id="rId10" Type="http://schemas.openxmlformats.org/officeDocument/2006/relationships/oleObject" Target="../embeddings/oleObject11.bin"/><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image" Target="../media/image74.png"/><Relationship Id="rId1" Type="http://schemas.openxmlformats.org/officeDocument/2006/relationships/tags" Target="../tags/tag179.xml"/></Relationships>
</file>

<file path=ppt/slides/_rels/slide32.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image" Target="../media/image78.png"/><Relationship Id="rId3" Type="http://schemas.openxmlformats.org/officeDocument/2006/relationships/image" Target="../media/image77.png"/><Relationship Id="rId20" Type="http://schemas.openxmlformats.org/officeDocument/2006/relationships/notesSlide" Target="../notesSlides/notesSlide31.xml"/><Relationship Id="rId2" Type="http://schemas.openxmlformats.org/officeDocument/2006/relationships/image" Target="../media/image76.png"/><Relationship Id="rId19" Type="http://schemas.openxmlformats.org/officeDocument/2006/relationships/slideLayout" Target="../slideLayouts/slideLayout4.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image" Target="../media/image80.png"/><Relationship Id="rId12" Type="http://schemas.openxmlformats.org/officeDocument/2006/relationships/tags" Target="../tags/tag190.xml"/><Relationship Id="rId11" Type="http://schemas.openxmlformats.org/officeDocument/2006/relationships/image" Target="../media/image79.png"/><Relationship Id="rId10" Type="http://schemas.openxmlformats.org/officeDocument/2006/relationships/tags" Target="../tags/tag189.xml"/><Relationship Id="rId1" Type="http://schemas.openxmlformats.org/officeDocument/2006/relationships/image" Target="../media/image75.png"/></Relationships>
</file>

<file path=ppt/slides/_rels/slide33.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image" Target="../media/image82.png"/><Relationship Id="rId2" Type="http://schemas.openxmlformats.org/officeDocument/2006/relationships/image" Target="../media/image81.png"/><Relationship Id="rId13" Type="http://schemas.openxmlformats.org/officeDocument/2006/relationships/notesSlide" Target="../notesSlides/notesSlide32.xml"/><Relationship Id="rId12" Type="http://schemas.openxmlformats.org/officeDocument/2006/relationships/slideLayout" Target="../slideLayouts/slideLayout4.xml"/><Relationship Id="rId11" Type="http://schemas.openxmlformats.org/officeDocument/2006/relationships/tags" Target="../tags/tag202.xml"/><Relationship Id="rId10" Type="http://schemas.openxmlformats.org/officeDocument/2006/relationships/image" Target="../media/image84.png"/><Relationship Id="rId1" Type="http://schemas.openxmlformats.org/officeDocument/2006/relationships/tags" Target="../tags/tag196.xml"/></Relationships>
</file>

<file path=ppt/slides/_rels/slide34.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image" Target="../media/image87.wmf"/><Relationship Id="rId6" Type="http://schemas.openxmlformats.org/officeDocument/2006/relationships/oleObject" Target="../embeddings/oleObject14.bin"/><Relationship Id="rId5" Type="http://schemas.openxmlformats.org/officeDocument/2006/relationships/tags" Target="../tags/tag204.xml"/><Relationship Id="rId4" Type="http://schemas.openxmlformats.org/officeDocument/2006/relationships/image" Target="../media/image86.wmf"/><Relationship Id="rId3" Type="http://schemas.openxmlformats.org/officeDocument/2006/relationships/oleObject" Target="../embeddings/oleObject13.bin"/><Relationship Id="rId2" Type="http://schemas.openxmlformats.org/officeDocument/2006/relationships/image" Target="../media/image85.png"/><Relationship Id="rId16" Type="http://schemas.openxmlformats.org/officeDocument/2006/relationships/notesSlide" Target="../notesSlides/notesSlide33.xml"/><Relationship Id="rId15" Type="http://schemas.openxmlformats.org/officeDocument/2006/relationships/vmlDrawing" Target="../drawings/vmlDrawing4.vml"/><Relationship Id="rId14" Type="http://schemas.openxmlformats.org/officeDocument/2006/relationships/slideLayout" Target="../slideLayouts/slideLayout4.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203.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4.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image" Target="../media/image88.png"/><Relationship Id="rId1" Type="http://schemas.openxmlformats.org/officeDocument/2006/relationships/tags" Target="../tags/tag211.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4.xml"/><Relationship Id="rId4" Type="http://schemas.openxmlformats.org/officeDocument/2006/relationships/image" Target="../media/image91.png"/><Relationship Id="rId3" Type="http://schemas.openxmlformats.org/officeDocument/2006/relationships/image" Target="../media/image90.webp"/><Relationship Id="rId2" Type="http://schemas.openxmlformats.org/officeDocument/2006/relationships/image" Target="../media/image89.webp"/><Relationship Id="rId1" Type="http://schemas.openxmlformats.org/officeDocument/2006/relationships/tags" Target="../tags/tag216.xml"/></Relationships>
</file>

<file path=ppt/slides/_rels/slide37.xml.rels><?xml version="1.0" encoding="UTF-8" standalone="yes"?>
<Relationships xmlns="http://schemas.openxmlformats.org/package/2006/relationships"><Relationship Id="rId9" Type="http://schemas.openxmlformats.org/officeDocument/2006/relationships/image" Target="../media/image95.png"/><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image" Target="../media/image94.png"/><Relationship Id="rId5" Type="http://schemas.openxmlformats.org/officeDocument/2006/relationships/tags" Target="../tags/tag219.xml"/><Relationship Id="rId4" Type="http://schemas.openxmlformats.org/officeDocument/2006/relationships/image" Target="../media/image93.png"/><Relationship Id="rId3" Type="http://schemas.openxmlformats.org/officeDocument/2006/relationships/tags" Target="../tags/tag218.xml"/><Relationship Id="rId2" Type="http://schemas.openxmlformats.org/officeDocument/2006/relationships/image" Target="../media/image92.png"/><Relationship Id="rId19" Type="http://schemas.openxmlformats.org/officeDocument/2006/relationships/notesSlide" Target="../notesSlides/notesSlide36.xml"/><Relationship Id="rId18" Type="http://schemas.openxmlformats.org/officeDocument/2006/relationships/slideLayout" Target="../slideLayouts/slideLayout4.xml"/><Relationship Id="rId17" Type="http://schemas.openxmlformats.org/officeDocument/2006/relationships/tags" Target="../tags/tag226.xml"/><Relationship Id="rId16" Type="http://schemas.openxmlformats.org/officeDocument/2006/relationships/tags" Target="../tags/tag225.xml"/><Relationship Id="rId15" Type="http://schemas.openxmlformats.org/officeDocument/2006/relationships/image" Target="../media/image98.png"/><Relationship Id="rId14" Type="http://schemas.openxmlformats.org/officeDocument/2006/relationships/tags" Target="../tags/tag224.xml"/><Relationship Id="rId13" Type="http://schemas.openxmlformats.org/officeDocument/2006/relationships/image" Target="../media/image97.png"/><Relationship Id="rId12" Type="http://schemas.openxmlformats.org/officeDocument/2006/relationships/image" Target="../media/image96.png"/><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7.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4.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image" Target="../media/image98.png"/><Relationship Id="rId1" Type="http://schemas.openxmlformats.org/officeDocument/2006/relationships/tags" Target="../tags/tag22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230.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0" Type="http://schemas.openxmlformats.org/officeDocument/2006/relationships/notesSlide" Target="../notesSlides/notesSlide3.xml"/><Relationship Id="rId1"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23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23.png"/><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22.png"/><Relationship Id="rId4" Type="http://schemas.openxmlformats.org/officeDocument/2006/relationships/tags" Target="../tags/tag70.xml"/><Relationship Id="rId3" Type="http://schemas.openxmlformats.org/officeDocument/2006/relationships/tags" Target="../tags/tag69.xml"/><Relationship Id="rId20" Type="http://schemas.openxmlformats.org/officeDocument/2006/relationships/notesSlide" Target="../notesSlides/notesSlide4.xml"/><Relationship Id="rId2" Type="http://schemas.openxmlformats.org/officeDocument/2006/relationships/image" Target="../media/image21.png"/><Relationship Id="rId19" Type="http://schemas.openxmlformats.org/officeDocument/2006/relationships/slideLayout" Target="../slideLayouts/slideLayout4.xml"/><Relationship Id="rId18" Type="http://schemas.openxmlformats.org/officeDocument/2006/relationships/tags" Target="../tags/tag79.xml"/><Relationship Id="rId17" Type="http://schemas.openxmlformats.org/officeDocument/2006/relationships/image" Target="../media/image26.png"/><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82.xml"/><Relationship Id="rId7" Type="http://schemas.openxmlformats.org/officeDocument/2006/relationships/image" Target="../media/image30.png"/><Relationship Id="rId6" Type="http://schemas.openxmlformats.org/officeDocument/2006/relationships/tags" Target="../tags/tag8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80.xml"/><Relationship Id="rId10" Type="http://schemas.openxmlformats.org/officeDocument/2006/relationships/notesSlide" Target="../notesSlides/notesSlide5.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32.png"/><Relationship Id="rId4" Type="http://schemas.openxmlformats.org/officeDocument/2006/relationships/tags" Target="../tags/tag85.xml"/><Relationship Id="rId3" Type="http://schemas.openxmlformats.org/officeDocument/2006/relationships/image" Target="../media/image31.png"/><Relationship Id="rId2" Type="http://schemas.openxmlformats.org/officeDocument/2006/relationships/tags" Target="../tags/tag84.xml"/><Relationship Id="rId17" Type="http://schemas.openxmlformats.org/officeDocument/2006/relationships/notesSlide" Target="../notesSlides/notesSlide6.xml"/><Relationship Id="rId16" Type="http://schemas.openxmlformats.org/officeDocument/2006/relationships/slideLayout" Target="../slideLayouts/slideLayout4.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电力电子主要器件与</a:t>
            </a:r>
            <a:r>
              <a:rPr lang="zh-CN" altLang="en-US" dirty="0" smtClean="0"/>
              <a:t>拓扑</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IGBT</a:t>
            </a:r>
            <a:r>
              <a:rPr dirty="0" smtClean="0"/>
              <a:t>基本</a:t>
            </a:r>
            <a:r>
              <a:rPr dirty="0" smtClean="0"/>
              <a:t>特性</a:t>
            </a:r>
            <a:endParaRPr dirty="0" smtClean="0"/>
          </a:p>
        </p:txBody>
      </p:sp>
      <p:sp>
        <p:nvSpPr>
          <p:cNvPr id="3" name="文本框 2"/>
          <p:cNvSpPr txBox="1"/>
          <p:nvPr>
            <p:custDataLst>
              <p:tags r:id="rId1"/>
            </p:custDataLst>
          </p:nvPr>
        </p:nvSpPr>
        <p:spPr>
          <a:xfrm>
            <a:off x="7879715" y="6362065"/>
            <a:ext cx="420243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可以参考</a:t>
            </a:r>
            <a:r>
              <a:rPr lang="en-US" altLang="zh-CN" sz="1200" dirty="0" smtClean="0">
                <a:latin typeface="微软雅黑 Light" panose="020B0502040204020203" pitchFamily="34" charset="-122"/>
                <a:ea typeface="微软雅黑 Light" panose="020B0502040204020203" pitchFamily="34" charset="-122"/>
              </a:rPr>
              <a:t>Infineon</a:t>
            </a:r>
            <a:r>
              <a:rPr lang="zh-CN" altLang="en-US" sz="1200" dirty="0" smtClean="0">
                <a:latin typeface="微软雅黑 Light" panose="020B0502040204020203" pitchFamily="34" charset="-122"/>
                <a:ea typeface="微软雅黑 Light" panose="020B0502040204020203" pitchFamily="34" charset="-122"/>
              </a:rPr>
              <a:t>的手册</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IGBT</a:t>
            </a:r>
            <a:r>
              <a:rPr lang="zh-CN" altLang="en-US" sz="1200" b="1" i="1" dirty="0" smtClean="0">
                <a:latin typeface="微软雅黑 Light" panose="020B0502040204020203" pitchFamily="34" charset="-122"/>
                <a:ea typeface="微软雅黑 Light" panose="020B0502040204020203" pitchFamily="34" charset="-122"/>
                <a:sym typeface="+mn-ea"/>
              </a:rPr>
              <a:t>模块：</a:t>
            </a:r>
            <a:r>
              <a:rPr lang="zh-CN" altLang="en-US" sz="1200" b="1" i="1" dirty="0" smtClean="0">
                <a:latin typeface="微软雅黑 Light" panose="020B0502040204020203" pitchFamily="34" charset="-122"/>
                <a:ea typeface="微软雅黑 Light" panose="020B0502040204020203" pitchFamily="34" charset="-122"/>
                <a:sym typeface="+mn-ea"/>
              </a:rPr>
              <a:t>技术、驱动和</a:t>
            </a:r>
            <a:r>
              <a:rPr lang="zh-CN" altLang="en-US" sz="1200" b="1" i="1" dirty="0" smtClean="0">
                <a:latin typeface="微软雅黑 Light" panose="020B0502040204020203" pitchFamily="34" charset="-122"/>
                <a:ea typeface="微软雅黑 Light" panose="020B0502040204020203" pitchFamily="34" charset="-122"/>
                <a:sym typeface="+mn-ea"/>
              </a:rPr>
              <a:t>应用》</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550545" y="836930"/>
            <a:ext cx="5048250" cy="716280"/>
          </a:xfrm>
          <a:prstGeom prst="rect">
            <a:avLst/>
          </a:prstGeom>
        </p:spPr>
      </p:pic>
      <p:sp>
        <p:nvSpPr>
          <p:cNvPr id="27" name="文本框 26"/>
          <p:cNvSpPr txBox="1"/>
          <p:nvPr>
            <p:custDataLst>
              <p:tags r:id="rId3"/>
            </p:custDataLst>
          </p:nvPr>
        </p:nvSpPr>
        <p:spPr>
          <a:xfrm>
            <a:off x="550545" y="1557655"/>
            <a:ext cx="4612640" cy="608330"/>
          </a:xfrm>
          <a:prstGeom prst="rect">
            <a:avLst/>
          </a:prstGeom>
          <a:noFill/>
        </p:spPr>
        <p:txBody>
          <a:bodyPr wrap="square" rtlCol="0">
            <a:noAutofit/>
          </a:bodyPr>
          <a:p>
            <a:pPr marL="171450" indent="-171450" algn="l">
              <a:lnSpc>
                <a:spcPct val="100000"/>
              </a:lnSpc>
              <a:buFont typeface="Arial" panose="020B0604020202020204" pitchFamily="34" charset="0"/>
              <a:buChar char="•"/>
            </a:pP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为什么说</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BJT</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中少数载流子参与了导电，我没有明白？</a:t>
            </a:r>
            <a:endPar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dirty="0" smtClean="0">
                <a:highlight>
                  <a:srgbClr val="FFFF00"/>
                </a:highlight>
                <a:latin typeface="微软雅黑 Light" panose="020B0502040204020203" pitchFamily="34" charset="-122"/>
                <a:ea typeface="微软雅黑 Light" panose="020B0502040204020203" pitchFamily="34" charset="-122"/>
              </a:rPr>
              <a:t>MOS</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的栅极驱动能量小，我能理解，就是说此时栅极几乎没有电流，但</a:t>
            </a:r>
            <a:r>
              <a:rPr lang="en-US" altLang="zh-CN" sz="1200" dirty="0" smtClean="0">
                <a:highlight>
                  <a:srgbClr val="FFFF00"/>
                </a:highlight>
                <a:latin typeface="微软雅黑 Light" panose="020B0502040204020203" pitchFamily="34" charset="-122"/>
                <a:ea typeface="微软雅黑 Light" panose="020B0502040204020203" pitchFamily="34" charset="-122"/>
              </a:rPr>
              <a:t>BJT</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的基极肯定时一直要有电流</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r="58448"/>
          <a:stretch>
            <a:fillRect/>
          </a:stretch>
        </p:blipFill>
        <p:spPr>
          <a:xfrm>
            <a:off x="262255" y="2419985"/>
            <a:ext cx="2016125" cy="2297430"/>
          </a:xfrm>
          <a:prstGeom prst="rect">
            <a:avLst/>
          </a:prstGeom>
        </p:spPr>
      </p:pic>
      <p:pic>
        <p:nvPicPr>
          <p:cNvPr id="7" name="图片 6"/>
          <p:cNvPicPr>
            <a:picLocks noChangeAspect="1"/>
          </p:cNvPicPr>
          <p:nvPr/>
        </p:nvPicPr>
        <p:blipFill>
          <a:blip r:embed="rId5"/>
          <a:stretch>
            <a:fillRect/>
          </a:stretch>
        </p:blipFill>
        <p:spPr>
          <a:xfrm>
            <a:off x="2781300" y="2327910"/>
            <a:ext cx="2252980" cy="2381885"/>
          </a:xfrm>
          <a:prstGeom prst="rect">
            <a:avLst/>
          </a:prstGeom>
        </p:spPr>
      </p:pic>
      <p:sp>
        <p:nvSpPr>
          <p:cNvPr id="23" name="右箭头 22"/>
          <p:cNvSpPr/>
          <p:nvPr/>
        </p:nvSpPr>
        <p:spPr>
          <a:xfrm>
            <a:off x="2385695" y="35725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6"/>
            </p:custDataLst>
          </p:nvPr>
        </p:nvSpPr>
        <p:spPr>
          <a:xfrm>
            <a:off x="1558290" y="4004310"/>
            <a:ext cx="576580" cy="224790"/>
          </a:xfrm>
          <a:prstGeom prst="rect">
            <a:avLst/>
          </a:prstGeom>
          <a:noFill/>
        </p:spPr>
        <p:txBody>
          <a:bodyPr wrap="square" rtlCol="0">
            <a:noAutofit/>
          </a:bodyPr>
          <a:p>
            <a:pPr lvl="0" indent="0" algn="l">
              <a:buClrTx/>
              <a:buSzTx/>
              <a:buFont typeface="Wingdings" panose="05000000000000000000" charset="0"/>
              <a:buNone/>
            </a:pPr>
            <a:r>
              <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rPr>
              <a:t>MOS</a:t>
            </a:r>
            <a:endPar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7"/>
            </p:custDataLst>
          </p:nvPr>
        </p:nvSpPr>
        <p:spPr>
          <a:xfrm>
            <a:off x="4405630" y="3860800"/>
            <a:ext cx="609600" cy="224790"/>
          </a:xfrm>
          <a:prstGeom prst="rect">
            <a:avLst/>
          </a:prstGeom>
          <a:noFill/>
        </p:spPr>
        <p:txBody>
          <a:bodyPr wrap="square" rtlCol="0">
            <a:noAutofit/>
          </a:bodyPr>
          <a:p>
            <a:pPr lvl="0" indent="0" algn="l">
              <a:buClrTx/>
              <a:buSzTx/>
              <a:buFont typeface="Wingdings" panose="05000000000000000000" charset="0"/>
              <a:buNone/>
            </a:pPr>
            <a:r>
              <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rPr>
              <a:t>IGBT</a:t>
            </a:r>
            <a:endPar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endParaRPr>
          </a:p>
        </p:txBody>
      </p:sp>
      <p:pic>
        <p:nvPicPr>
          <p:cNvPr id="11" name="图片 10"/>
          <p:cNvPicPr>
            <a:picLocks noChangeAspect="1"/>
          </p:cNvPicPr>
          <p:nvPr/>
        </p:nvPicPr>
        <p:blipFill>
          <a:blip r:embed="rId8"/>
          <a:stretch>
            <a:fillRect/>
          </a:stretch>
        </p:blipFill>
        <p:spPr>
          <a:xfrm>
            <a:off x="6454775" y="2510155"/>
            <a:ext cx="4000500" cy="2074545"/>
          </a:xfrm>
          <a:prstGeom prst="rect">
            <a:avLst/>
          </a:prstGeom>
        </p:spPr>
      </p:pic>
      <p:cxnSp>
        <p:nvCxnSpPr>
          <p:cNvPr id="12" name="直接连接符 11"/>
          <p:cNvCxnSpPr/>
          <p:nvPr/>
        </p:nvCxnSpPr>
        <p:spPr>
          <a:xfrm flipV="1">
            <a:off x="9119235" y="2565400"/>
            <a:ext cx="288290" cy="5010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9"/>
            </p:custDataLst>
          </p:nvPr>
        </p:nvSpPr>
        <p:spPr>
          <a:xfrm>
            <a:off x="9047480" y="2271395"/>
            <a:ext cx="1348105"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先关断反型</a:t>
            </a:r>
            <a:r>
              <a:rPr lang="zh-CN" altLang="en-US" sz="1200" dirty="0" smtClean="0">
                <a:highlight>
                  <a:srgbClr val="00FF00"/>
                </a:highlight>
                <a:latin typeface="微软雅黑 Light" panose="020B0502040204020203" pitchFamily="34" charset="-122"/>
                <a:ea typeface="微软雅黑 Light" panose="020B0502040204020203" pitchFamily="34" charset="-122"/>
              </a:rPr>
              <a:t>沟道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9479280" y="3068955"/>
            <a:ext cx="575945" cy="610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0"/>
            </p:custDataLst>
          </p:nvPr>
        </p:nvSpPr>
        <p:spPr>
          <a:xfrm>
            <a:off x="9551670" y="2788920"/>
            <a:ext cx="172339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剩余载流子靠复合移</a:t>
            </a:r>
            <a:r>
              <a:rPr lang="zh-CN" altLang="en-US" sz="1200" dirty="0" smtClean="0">
                <a:highlight>
                  <a:srgbClr val="00FF00"/>
                </a:highlight>
                <a:latin typeface="微软雅黑 Light" panose="020B0502040204020203" pitchFamily="34" charset="-122"/>
                <a:ea typeface="微软雅黑 Light" panose="020B0502040204020203" pitchFamily="34" charset="-122"/>
              </a:rPr>
              <a:t>除</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1"/>
            </p:custDataLst>
          </p:nvPr>
        </p:nvSpPr>
        <p:spPr>
          <a:xfrm>
            <a:off x="334010" y="4797425"/>
            <a:ext cx="4612640" cy="774700"/>
          </a:xfrm>
          <a:prstGeom prst="rect">
            <a:avLst/>
          </a:prstGeom>
          <a:noFill/>
        </p:spPr>
        <p:txBody>
          <a:bodyPr wrap="square" rtlCol="0">
            <a:noAutofit/>
          </a:bodyPr>
          <a:p>
            <a:pPr indent="0" algn="l">
              <a:lnSpc>
                <a:spcPct val="100000"/>
              </a:lnSpc>
              <a:buFont typeface="Arial" panose="020B0604020202020204" pitchFamily="34"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latin typeface="微软雅黑 Light" panose="020B0502040204020203" pitchFamily="34" charset="-122"/>
                <a:ea typeface="微软雅黑 Light" panose="020B0502040204020203" pitchFamily="34" charset="-122"/>
              </a:rPr>
              <a:t>MOS</a:t>
            </a:r>
            <a:r>
              <a:rPr lang="zh-CN" altLang="en-US" sz="1200" dirty="0" smtClean="0">
                <a:solidFill>
                  <a:schemeClr val="tx1"/>
                </a:solidFill>
                <a:latin typeface="微软雅黑 Light" panose="020B0502040204020203" pitchFamily="34" charset="-122"/>
                <a:ea typeface="微软雅黑 Light" panose="020B0502040204020203" pitchFamily="34" charset="-122"/>
              </a:rPr>
              <a:t>的不同之处：</a:t>
            </a:r>
            <a:r>
              <a:rPr lang="en-US" altLang="zh-CN" sz="1200" b="1" dirty="0" smtClean="0">
                <a:solidFill>
                  <a:schemeClr val="tx1"/>
                </a:solidFill>
                <a:latin typeface="微软雅黑 Light" panose="020B0502040204020203" pitchFamily="34" charset="-122"/>
                <a:ea typeface="微软雅黑 Light" panose="020B0502040204020203" pitchFamily="34" charset="-122"/>
              </a:rPr>
              <a:t>P+</a:t>
            </a:r>
            <a:r>
              <a:rPr lang="zh-CN" altLang="en-US" sz="1200" b="1" dirty="0" smtClean="0">
                <a:solidFill>
                  <a:schemeClr val="tx1"/>
                </a:solidFill>
                <a:latin typeface="微软雅黑 Light" panose="020B0502040204020203" pitchFamily="34" charset="-122"/>
                <a:ea typeface="微软雅黑 Light" panose="020B0502040204020203" pitchFamily="34" charset="-122"/>
              </a:rPr>
              <a:t>区的空穴会进入</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，因为</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的掺杂很少，于是会吸引大量电子从</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到</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，由于载流子的注入，原本相对高阻的</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区导电率迅速上升。</a:t>
            </a:r>
            <a:r>
              <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这个过程就是电导调制效应，但</a:t>
            </a:r>
            <a:r>
              <a:rPr lang="en-US" altLang="zh-CN"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IGBT</a:t>
            </a:r>
            <a:r>
              <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en-US" altLang="zh-CN"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VCEsat</a:t>
            </a:r>
            <a:r>
              <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低是因为它，但拖尾电流同样是因为它。</a:t>
            </a:r>
            <a:endPar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2"/>
            </p:custDataLst>
          </p:nvPr>
        </p:nvSpPr>
        <p:spPr>
          <a:xfrm>
            <a:off x="3358515" y="3861435"/>
            <a:ext cx="659765" cy="224790"/>
          </a:xfrm>
          <a:prstGeom prst="rect">
            <a:avLst/>
          </a:prstGeom>
          <a:noFill/>
        </p:spPr>
        <p:txBody>
          <a:bodyPr wrap="square" rtlCol="0">
            <a:noAutofit/>
          </a:bodyPr>
          <a:p>
            <a:pPr lvl="0" indent="0" algn="l">
              <a:buClrTx/>
              <a:buSzTx/>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低掺杂</a:t>
            </a:r>
            <a:endParaRPr lang="zh-CN" altLang="en-US" sz="1200" dirty="0" smtClean="0">
              <a:solidFill>
                <a:srgbClr val="FF0000"/>
              </a:solidFill>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3"/>
            </p:custDataLst>
          </p:nvPr>
        </p:nvSpPr>
        <p:spPr>
          <a:xfrm>
            <a:off x="3358515" y="4149090"/>
            <a:ext cx="709930" cy="224790"/>
          </a:xfrm>
          <a:prstGeom prst="rect">
            <a:avLst/>
          </a:prstGeom>
          <a:noFill/>
        </p:spPr>
        <p:txBody>
          <a:bodyPr wrap="square" rtlCol="0">
            <a:noAutofit/>
          </a:bodyPr>
          <a:p>
            <a:pPr lvl="0" indent="0" algn="l">
              <a:buClrTx/>
              <a:buSzTx/>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高掺杂</a:t>
            </a:r>
            <a:endParaRPr lang="en-US" altLang="zh-CN" sz="1200" i="1" dirty="0" smtClean="0">
              <a:solidFill>
                <a:srgbClr val="FF0000"/>
              </a:solidFill>
              <a:latin typeface="微软雅黑 Light" panose="020B0502040204020203" pitchFamily="34" charset="-122"/>
              <a:ea typeface="微软雅黑 Light" panose="020B0502040204020203" pitchFamily="34" charset="-122"/>
              <a:sym typeface="+mn-ea"/>
            </a:endParaRPr>
          </a:p>
        </p:txBody>
      </p:sp>
      <p:cxnSp>
        <p:nvCxnSpPr>
          <p:cNvPr id="19" name="直接连接符 18"/>
          <p:cNvCxnSpPr/>
          <p:nvPr/>
        </p:nvCxnSpPr>
        <p:spPr>
          <a:xfrm flipV="1">
            <a:off x="7607300" y="3140710"/>
            <a:ext cx="7175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4"/>
            </p:custDataLst>
          </p:nvPr>
        </p:nvSpPr>
        <p:spPr>
          <a:xfrm>
            <a:off x="7174865" y="2853055"/>
            <a:ext cx="115951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电导调制</a:t>
            </a:r>
            <a:r>
              <a:rPr lang="zh-CN" altLang="en-US" sz="1200" dirty="0" smtClean="0">
                <a:highlight>
                  <a:srgbClr val="00FF00"/>
                </a:highlight>
                <a:latin typeface="微软雅黑 Light" panose="020B0502040204020203" pitchFamily="34" charset="-122"/>
                <a:ea typeface="微软雅黑 Light" panose="020B0502040204020203" pitchFamily="34" charset="-122"/>
              </a:rPr>
              <a:t>效应</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IGBT</a:t>
            </a:r>
            <a:r>
              <a:rPr dirty="0" smtClean="0"/>
              <a:t>的技术</a:t>
            </a:r>
            <a:r>
              <a:rPr dirty="0" smtClean="0"/>
              <a:t>路线</a:t>
            </a:r>
            <a:endParaRPr dirty="0" smtClean="0"/>
          </a:p>
        </p:txBody>
      </p:sp>
      <p:sp>
        <p:nvSpPr>
          <p:cNvPr id="8" name="文本框 7"/>
          <p:cNvSpPr txBox="1"/>
          <p:nvPr>
            <p:custDataLst>
              <p:tags r:id="rId1"/>
            </p:custDataLst>
          </p:nvPr>
        </p:nvSpPr>
        <p:spPr>
          <a:xfrm>
            <a:off x="8903335" y="2132965"/>
            <a:ext cx="2202180" cy="270129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拖尾电流</a:t>
            </a:r>
            <a:r>
              <a:rPr lang="zh-CN" altLang="en-US" sz="1200" dirty="0" smtClean="0">
                <a:highlight>
                  <a:srgbClr val="FFFF00"/>
                </a:highlight>
                <a:latin typeface="微软雅黑 Light" panose="020B0502040204020203" pitchFamily="34" charset="-122"/>
                <a:ea typeface="微软雅黑 Light" panose="020B0502040204020203" pitchFamily="34" charset="-122"/>
              </a:rPr>
              <a:t>特性</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基本</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怎么算</a:t>
            </a:r>
            <a:r>
              <a:rPr lang="zh-CN" altLang="en-US" sz="1200" dirty="0" smtClean="0">
                <a:highlight>
                  <a:srgbClr val="FFFF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怎么设计</a:t>
            </a:r>
            <a:r>
              <a:rPr lang="zh-CN" altLang="en-US" sz="1200" dirty="0" smtClean="0">
                <a:highlight>
                  <a:srgbClr val="FFFF00"/>
                </a:highlight>
                <a:latin typeface="微软雅黑 Light" panose="020B0502040204020203" pitchFamily="34" charset="-122"/>
                <a:ea typeface="微软雅黑 Light" panose="020B0502040204020203" pitchFamily="34" charset="-122"/>
              </a:rPr>
              <a:t>驱动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反向二极管的</a:t>
            </a:r>
            <a:r>
              <a:rPr lang="zh-CN" altLang="en-US" sz="1200" dirty="0" smtClean="0">
                <a:highlight>
                  <a:srgbClr val="FFFF00"/>
                </a:highlight>
                <a:latin typeface="微软雅黑 Light" panose="020B0502040204020203" pitchFamily="34" charset="-122"/>
                <a:ea typeface="微软雅黑 Light" panose="020B0502040204020203" pitchFamily="34" charset="-122"/>
              </a:rPr>
              <a:t>特性</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IGBT</a:t>
            </a:r>
            <a:r>
              <a:rPr lang="zh-CN" altLang="en-US" sz="1200" dirty="0" smtClean="0">
                <a:highlight>
                  <a:srgbClr val="FFFF00"/>
                </a:highlight>
                <a:latin typeface="微软雅黑 Light" panose="020B0502040204020203" pitchFamily="34" charset="-122"/>
                <a:ea typeface="微软雅黑 Light" panose="020B0502040204020203" pitchFamily="34" charset="-122"/>
              </a:rPr>
              <a:t>为什么需要负压关断，</a:t>
            </a:r>
            <a:r>
              <a:rPr lang="en-US" altLang="zh-CN" sz="1200" dirty="0" smtClean="0">
                <a:highlight>
                  <a:srgbClr val="FFFF00"/>
                </a:highlight>
                <a:latin typeface="微软雅黑 Light" panose="020B0502040204020203" pitchFamily="34" charset="-122"/>
                <a:ea typeface="微软雅黑 Light" panose="020B0502040204020203" pitchFamily="34" charset="-122"/>
              </a:rPr>
              <a:t>MOS</a:t>
            </a:r>
            <a:r>
              <a:rPr lang="zh-CN" altLang="en-US" sz="1200" dirty="0" smtClean="0">
                <a:highlight>
                  <a:srgbClr val="FFFF00"/>
                </a:highlight>
                <a:latin typeface="微软雅黑 Light" panose="020B0502040204020203" pitchFamily="34" charset="-122"/>
                <a:ea typeface="微软雅黑 Light" panose="020B0502040204020203" pitchFamily="34" charset="-122"/>
              </a:rPr>
              <a:t>为什么不需要（</a:t>
            </a:r>
            <a:r>
              <a:rPr lang="en-US" altLang="zh-CN" sz="1200" dirty="0" smtClean="0">
                <a:highlight>
                  <a:srgbClr val="FFFF00"/>
                </a:highlight>
                <a:latin typeface="微软雅黑 Light" panose="020B0502040204020203" pitchFamily="34" charset="-122"/>
                <a:ea typeface="微软雅黑 Light" panose="020B0502040204020203" pitchFamily="34" charset="-122"/>
              </a:rPr>
              <a:t>IGBT</a:t>
            </a:r>
            <a:r>
              <a:rPr lang="zh-CN" altLang="en-US" sz="1200" dirty="0" smtClean="0">
                <a:highlight>
                  <a:srgbClr val="FFFF00"/>
                </a:highlight>
                <a:latin typeface="微软雅黑 Light" panose="020B0502040204020203" pitchFamily="34" charset="-122"/>
                <a:ea typeface="微软雅黑 Light" panose="020B0502040204020203" pitchFamily="34" charset="-122"/>
              </a:rPr>
              <a:t>是双极型器件，</a:t>
            </a:r>
            <a:r>
              <a:rPr lang="en-US" altLang="zh-CN" sz="1200" dirty="0" smtClean="0">
                <a:highlight>
                  <a:srgbClr val="FFFF00"/>
                </a:highlight>
                <a:latin typeface="微软雅黑 Light" panose="020B0502040204020203" pitchFamily="34" charset="-122"/>
                <a:ea typeface="微软雅黑 Light" panose="020B0502040204020203" pitchFamily="34" charset="-122"/>
              </a:rPr>
              <a:t>MOS</a:t>
            </a:r>
            <a:r>
              <a:rPr lang="zh-CN" altLang="en-US" sz="1200" dirty="0" smtClean="0">
                <a:highlight>
                  <a:srgbClr val="FFFF00"/>
                </a:highlight>
                <a:latin typeface="微软雅黑 Light" panose="020B0502040204020203" pitchFamily="34" charset="-122"/>
                <a:ea typeface="微软雅黑 Light" panose="020B0502040204020203" pitchFamily="34" charset="-122"/>
              </a:rPr>
              <a:t>是单极性</a:t>
            </a:r>
            <a:r>
              <a:rPr lang="zh-CN" altLang="en-US" sz="1200" dirty="0" smtClean="0">
                <a:highlight>
                  <a:srgbClr val="FFFF00"/>
                </a:highlight>
                <a:latin typeface="微软雅黑 Light" panose="020B0502040204020203" pitchFamily="34" charset="-122"/>
                <a:ea typeface="微软雅黑 Light" panose="020B0502040204020203" pitchFamily="34" charset="-122"/>
              </a:rPr>
              <a:t>器件）</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2"/>
            </p:custDataLst>
          </p:nvPr>
        </p:nvSpPr>
        <p:spPr>
          <a:xfrm>
            <a:off x="7305675" y="908685"/>
            <a:ext cx="420243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可以参考</a:t>
            </a:r>
            <a:r>
              <a:rPr lang="en-US" altLang="zh-CN" sz="1200" dirty="0" smtClean="0">
                <a:latin typeface="微软雅黑 Light" panose="020B0502040204020203" pitchFamily="34" charset="-122"/>
                <a:ea typeface="微软雅黑 Light" panose="020B0502040204020203" pitchFamily="34" charset="-122"/>
              </a:rPr>
              <a:t>Infineon</a:t>
            </a:r>
            <a:r>
              <a:rPr lang="zh-CN" altLang="en-US" sz="1200" dirty="0" smtClean="0">
                <a:latin typeface="微软雅黑 Light" panose="020B0502040204020203" pitchFamily="34" charset="-122"/>
                <a:ea typeface="微软雅黑 Light" panose="020B0502040204020203" pitchFamily="34" charset="-122"/>
              </a:rPr>
              <a:t>的手册</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IGBT</a:t>
            </a:r>
            <a:r>
              <a:rPr lang="zh-CN" altLang="en-US" sz="1200" b="1" i="1" dirty="0" smtClean="0">
                <a:latin typeface="微软雅黑 Light" panose="020B0502040204020203" pitchFamily="34" charset="-122"/>
                <a:ea typeface="微软雅黑 Light" panose="020B0502040204020203" pitchFamily="34" charset="-122"/>
                <a:sym typeface="+mn-ea"/>
              </a:rPr>
              <a:t>模块：</a:t>
            </a:r>
            <a:r>
              <a:rPr lang="zh-CN" altLang="en-US" sz="1200" b="1" i="1" dirty="0" smtClean="0">
                <a:latin typeface="微软雅黑 Light" panose="020B0502040204020203" pitchFamily="34" charset="-122"/>
                <a:ea typeface="微软雅黑 Light" panose="020B0502040204020203" pitchFamily="34" charset="-122"/>
                <a:sym typeface="+mn-ea"/>
              </a:rPr>
              <a:t>技术、驱动和</a:t>
            </a:r>
            <a:r>
              <a:rPr lang="zh-CN" altLang="en-US" sz="1200" b="1" i="1" dirty="0" smtClean="0">
                <a:latin typeface="微软雅黑 Light" panose="020B0502040204020203" pitchFamily="34" charset="-122"/>
                <a:ea typeface="微软雅黑 Light" panose="020B0502040204020203" pitchFamily="34" charset="-122"/>
                <a:sym typeface="+mn-ea"/>
              </a:rPr>
              <a:t>应用》</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3"/>
            </p:custDataLst>
          </p:nvPr>
        </p:nvSpPr>
        <p:spPr>
          <a:xfrm>
            <a:off x="1846580" y="4509135"/>
            <a:ext cx="302514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IGBT</a:t>
            </a:r>
            <a:r>
              <a:rPr lang="zh-CN" altLang="en-US" sz="1200" dirty="0" smtClean="0">
                <a:highlight>
                  <a:srgbClr val="00FF00"/>
                </a:highlight>
                <a:latin typeface="微软雅黑 Light" panose="020B0502040204020203" pitchFamily="34" charset="-122"/>
                <a:ea typeface="微软雅黑 Light" panose="020B0502040204020203" pitchFamily="34" charset="-122"/>
              </a:rPr>
              <a:t>内的</a:t>
            </a:r>
            <a:r>
              <a:rPr lang="en-US" altLang="zh-CN" sz="1200" dirty="0" smtClean="0">
                <a:highlight>
                  <a:srgbClr val="00FF00"/>
                </a:highlight>
                <a:latin typeface="微软雅黑 Light" panose="020B0502040204020203" pitchFamily="34" charset="-122"/>
                <a:ea typeface="微软雅黑 Light" panose="020B0502040204020203" pitchFamily="34" charset="-122"/>
              </a:rPr>
              <a:t>FWD</a:t>
            </a:r>
            <a:r>
              <a:rPr lang="zh-CN" altLang="en-US" sz="1200" dirty="0" smtClean="0">
                <a:highlight>
                  <a:srgbClr val="00FF00"/>
                </a:highlight>
                <a:latin typeface="微软雅黑 Light" panose="020B0502040204020203" pitchFamily="34" charset="-122"/>
                <a:ea typeface="微软雅黑 Light" panose="020B0502040204020203" pitchFamily="34" charset="-122"/>
              </a:rPr>
              <a:t>是单独封装的一个二极管，不是</a:t>
            </a:r>
            <a:r>
              <a:rPr lang="en-US" altLang="zh-CN" sz="1200" dirty="0" smtClean="0">
                <a:highlight>
                  <a:srgbClr val="00FF00"/>
                </a:highlight>
                <a:latin typeface="微软雅黑 Light" panose="020B0502040204020203" pitchFamily="34" charset="-122"/>
                <a:ea typeface="微软雅黑 Light" panose="020B0502040204020203" pitchFamily="34" charset="-122"/>
              </a:rPr>
              <a:t>IGBT</a:t>
            </a:r>
            <a:r>
              <a:rPr lang="zh-CN" altLang="en-US" sz="1200" dirty="0" smtClean="0">
                <a:highlight>
                  <a:srgbClr val="00FF00"/>
                </a:highlight>
                <a:latin typeface="微软雅黑 Light" panose="020B0502040204020203" pitchFamily="34" charset="-122"/>
                <a:ea typeface="微软雅黑 Light" panose="020B0502040204020203" pitchFamily="34" charset="-122"/>
              </a:rPr>
              <a:t>内部寄生的</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
        <p:nvSpPr>
          <p:cNvPr id="8" name="文本框 7"/>
          <p:cNvSpPr txBox="1"/>
          <p:nvPr>
            <p:custDataLst>
              <p:tags r:id="rId1"/>
            </p:custDataLst>
          </p:nvPr>
        </p:nvSpPr>
        <p:spPr>
          <a:xfrm>
            <a:off x="838200" y="1124585"/>
            <a:ext cx="2202180" cy="172085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没有反向</a:t>
            </a:r>
            <a:r>
              <a:rPr lang="zh-CN" altLang="en-US" sz="1200" dirty="0" smtClean="0">
                <a:highlight>
                  <a:srgbClr val="FFFF00"/>
                </a:highlight>
                <a:latin typeface="微软雅黑 Light" panose="020B0502040204020203" pitchFamily="34" charset="-122"/>
                <a:ea typeface="微软雅黑 Light" panose="020B0502040204020203" pitchFamily="34" charset="-122"/>
              </a:rPr>
              <a:t>恢复？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没有关断</a:t>
            </a:r>
            <a:r>
              <a:rPr lang="zh-CN" altLang="en-US" sz="1200" dirty="0" smtClean="0">
                <a:highlight>
                  <a:srgbClr val="FFFF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直流电感设计（</a:t>
            </a:r>
            <a:r>
              <a:rPr lang="en-US" altLang="zh-CN" dirty="0" smtClean="0"/>
              <a:t>Buck</a:t>
            </a:r>
            <a:r>
              <a:rPr dirty="0" smtClean="0"/>
              <a:t>、</a:t>
            </a:r>
            <a:r>
              <a:rPr lang="en-US" altLang="zh-CN" dirty="0" smtClean="0"/>
              <a:t>Boost</a:t>
            </a:r>
            <a:r>
              <a:rPr dirty="0" smtClean="0"/>
              <a:t>）</a:t>
            </a:r>
            <a:endParaRPr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交流电感设计（</a:t>
            </a:r>
            <a:r>
              <a:rPr lang="en-US" altLang="zh-CN" dirty="0" smtClean="0"/>
              <a:t>INV</a:t>
            </a:r>
            <a:r>
              <a:rPr dirty="0" smtClean="0"/>
              <a:t>）</a:t>
            </a:r>
            <a:endParaRPr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变压器设计（</a:t>
            </a:r>
            <a:r>
              <a:rPr lang="en-US" altLang="zh-CN" dirty="0" smtClean="0"/>
              <a:t>Flyback</a:t>
            </a:r>
            <a:r>
              <a:rPr dirty="0" smtClean="0"/>
              <a:t>、</a:t>
            </a:r>
            <a:r>
              <a:rPr lang="en-US" altLang="zh-CN" dirty="0" smtClean="0"/>
              <a:t>LLC</a:t>
            </a:r>
            <a:r>
              <a:rPr dirty="0" smtClean="0"/>
              <a:t>）</a:t>
            </a:r>
            <a:endParaRPr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8"/>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原边电压是滞后副边电压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Diode</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磁性</a:t>
                      </a:r>
                      <a:r>
                        <a:rPr lang="zh-CN" altLang="en-US" sz="1400" b="1">
                          <a:solidFill>
                            <a:schemeClr val="tx1"/>
                          </a:solidFill>
                          <a:latin typeface="微软雅黑 Light" panose="020B0502040204020203" pitchFamily="34" charset="-122"/>
                          <a:ea typeface="微软雅黑 Light" panose="020B0502040204020203" pitchFamily="34" charset="-122"/>
                        </a:rPr>
                        <a:t>原件</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BJT</a:t>
                      </a: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开关</a:t>
                      </a:r>
                      <a:r>
                        <a:rPr lang="zh-CN" altLang="en-US" sz="1400" b="1">
                          <a:solidFill>
                            <a:schemeClr val="tx1"/>
                          </a:solidFill>
                          <a:latin typeface="微软雅黑 Light" panose="020B0502040204020203" pitchFamily="34" charset="-122"/>
                          <a:ea typeface="微软雅黑 Light" panose="020B0502040204020203" pitchFamily="34" charset="-122"/>
                        </a:rPr>
                        <a:t>电容</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MOSFET</a:t>
                      </a: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ANPC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IGBT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LLC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SiC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Flyback</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GaN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8"/>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原边电压是滞后副边电压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6"/>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原边电压是滞后副边电压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7"/>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a:t>
            </a:r>
            <a:r>
              <a:rPr lang="zh-CN" altLang="en-US" sz="1200" dirty="0" smtClean="0">
                <a:highlight>
                  <a:srgbClr val="FFFF00"/>
                </a:highlight>
                <a:latin typeface="微软雅黑 Light" panose="020B0502040204020203" pitchFamily="34" charset="-122"/>
                <a:ea typeface="微软雅黑 Light" panose="020B0502040204020203" pitchFamily="34" charset="-122"/>
              </a:rPr>
              <a:t>超前副边电压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8"/>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a:t>
            </a:r>
            <a:r>
              <a:rPr lang="zh-CN" altLang="en-US" sz="1200" dirty="0" smtClean="0">
                <a:highlight>
                  <a:srgbClr val="FFFF00"/>
                </a:highlight>
                <a:latin typeface="微软雅黑 Light" panose="020B0502040204020203" pitchFamily="34" charset="-122"/>
                <a:ea typeface="微软雅黑 Light" panose="020B0502040204020203" pitchFamily="34" charset="-122"/>
              </a:rPr>
              <a:t>超前副边电压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6"/>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a:t>
            </a:r>
            <a:r>
              <a:rPr lang="zh-CN" altLang="en-US" sz="1200" dirty="0" smtClean="0">
                <a:highlight>
                  <a:srgbClr val="FFFF00"/>
                </a:highlight>
                <a:latin typeface="微软雅黑 Light" panose="020B0502040204020203" pitchFamily="34" charset="-122"/>
                <a:ea typeface="微软雅黑 Light" panose="020B0502040204020203" pitchFamily="34" charset="-122"/>
              </a:rPr>
              <a:t>超前副边电压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rcRect l="55271" b="61986"/>
          <a:stretch>
            <a:fillRect/>
          </a:stretch>
        </p:blipFill>
        <p:spPr>
          <a:xfrm>
            <a:off x="5447030" y="4333875"/>
            <a:ext cx="3728720" cy="2088515"/>
          </a:xfrm>
          <a:prstGeom prst="rect">
            <a:avLst/>
          </a:prstGeom>
        </p:spPr>
      </p:pic>
      <p:pic>
        <p:nvPicPr>
          <p:cNvPr id="8" name="图片 7"/>
          <p:cNvPicPr>
            <a:picLocks noChangeAspect="1"/>
          </p:cNvPicPr>
          <p:nvPr/>
        </p:nvPicPr>
        <p:blipFill>
          <a:blip r:embed="rId1"/>
          <a:srcRect r="55088" b="61234"/>
          <a:stretch>
            <a:fillRect/>
          </a:stretch>
        </p:blipFill>
        <p:spPr>
          <a:xfrm>
            <a:off x="550545" y="4292600"/>
            <a:ext cx="3743960" cy="2129790"/>
          </a:xfrm>
          <a:prstGeom prst="rect">
            <a:avLst/>
          </a:prstGeom>
        </p:spPr>
      </p:pic>
      <p:pic>
        <p:nvPicPr>
          <p:cNvPr id="4" name="图片 3"/>
          <p:cNvPicPr>
            <a:picLocks noChangeAspect="1"/>
          </p:cNvPicPr>
          <p:nvPr/>
        </p:nvPicPr>
        <p:blipFill>
          <a:blip r:embed="rId2"/>
          <a:stretch>
            <a:fillRect/>
          </a:stretch>
        </p:blipFill>
        <p:spPr>
          <a:xfrm>
            <a:off x="530225" y="836295"/>
            <a:ext cx="5822156" cy="3300413"/>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2889250" y="3644900"/>
            <a:ext cx="18097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3754755" y="3848100"/>
            <a:ext cx="1908175" cy="445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3716655"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79869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648585" y="908685"/>
            <a:ext cx="103441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27145"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4"/>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原边电压与副边电压同</a:t>
            </a:r>
            <a:r>
              <a:rPr lang="zh-CN" altLang="en-US" sz="1200" dirty="0" smtClean="0">
                <a:highlight>
                  <a:srgbClr val="FFFF00"/>
                </a:highlight>
                <a:latin typeface="微软雅黑 Light" panose="020B0502040204020203" pitchFamily="34" charset="-122"/>
                <a:ea typeface="微软雅黑 Light" panose="020B0502040204020203" pitchFamily="34" charset="-122"/>
              </a:rPr>
              <a:t>相</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
          <a:srcRect l="-16" t="52149" r="55096" b="10195"/>
          <a:stretch>
            <a:fillRect/>
          </a:stretch>
        </p:blipFill>
        <p:spPr>
          <a:xfrm>
            <a:off x="7294880" y="1412875"/>
            <a:ext cx="3744595" cy="2068830"/>
          </a:xfrm>
          <a:prstGeom prst="rect">
            <a:avLst/>
          </a:prstGeom>
        </p:spPr>
      </p:pic>
      <p:cxnSp>
        <p:nvCxnSpPr>
          <p:cNvPr id="12" name="直接连接符 11"/>
          <p:cNvCxnSpPr/>
          <p:nvPr/>
        </p:nvCxnSpPr>
        <p:spPr>
          <a:xfrm>
            <a:off x="3862705" y="1196975"/>
            <a:ext cx="36004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右箭头 12"/>
          <p:cNvSpPr/>
          <p:nvPr/>
        </p:nvSpPr>
        <p:spPr>
          <a:xfrm rot="18780000">
            <a:off x="7352030" y="384810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custDataLst>
              <p:tags r:id="rId5"/>
            </p:custDataLst>
          </p:nvPr>
        </p:nvSpPr>
        <p:spPr>
          <a:xfrm>
            <a:off x="9047480" y="4077335"/>
            <a:ext cx="2342515" cy="2889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后面的模态类似，就不赘述</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50190" y="3859530"/>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谐振</a:t>
            </a:r>
            <a:r>
              <a:rPr dirty="0" smtClean="0">
                <a:sym typeface="+mn-ea"/>
              </a:rPr>
              <a:t>拓扑对比</a:t>
            </a:r>
            <a:r>
              <a:rPr dirty="0" smtClean="0">
                <a:sym typeface="+mn-ea"/>
              </a:rPr>
              <a:t>演变</a:t>
            </a:r>
            <a:endParaRPr dirty="0" smtClean="0">
              <a:sym typeface="+mn-ea"/>
            </a:endParaRPr>
          </a:p>
        </p:txBody>
      </p:sp>
      <p:pic>
        <p:nvPicPr>
          <p:cNvPr id="4" name="图片 3"/>
          <p:cNvPicPr>
            <a:picLocks noChangeAspect="1"/>
          </p:cNvPicPr>
          <p:nvPr/>
        </p:nvPicPr>
        <p:blipFill>
          <a:blip r:embed="rId2"/>
          <a:stretch>
            <a:fillRect/>
          </a:stretch>
        </p:blipFill>
        <p:spPr>
          <a:xfrm>
            <a:off x="283845" y="1165225"/>
            <a:ext cx="4556760" cy="2118360"/>
          </a:xfrm>
          <a:prstGeom prst="rect">
            <a:avLst/>
          </a:prstGeom>
        </p:spPr>
      </p:pic>
      <p:sp>
        <p:nvSpPr>
          <p:cNvPr id="21" name="文本框 20"/>
          <p:cNvSpPr txBox="1"/>
          <p:nvPr>
            <p:custDataLst>
              <p:tags r:id="rId3"/>
            </p:custDataLst>
          </p:nvPr>
        </p:nvSpPr>
        <p:spPr>
          <a:xfrm>
            <a:off x="2300605" y="2780665"/>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2305685" y="5299710"/>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250190" y="1124585"/>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50190" y="3823335"/>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2588260" y="980440"/>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2588260" y="3716020"/>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graphicFrame>
        <p:nvGraphicFramePr>
          <p:cNvPr id="12" name="对象 11"/>
          <p:cNvGraphicFramePr>
            <a:graphicFrameLocks noChangeAspect="1"/>
          </p:cNvGraphicFramePr>
          <p:nvPr/>
        </p:nvGraphicFramePr>
        <p:xfrm>
          <a:off x="8230931" y="1485165"/>
          <a:ext cx="3778051" cy="809280"/>
        </p:xfrm>
        <a:graphic>
          <a:graphicData uri="http://schemas.openxmlformats.org/presentationml/2006/ole">
            <mc:AlternateContent xmlns:mc="http://schemas.openxmlformats.org/markup-compatibility/2006">
              <mc:Choice xmlns:v="urn:schemas-microsoft-com:vml" Requires="v">
                <p:oleObj spid="_x0000_s13" name="" r:id="rId7" imgW="1890395" imgH="404495" progId="Equation.AxMath">
                  <p:embed/>
                </p:oleObj>
              </mc:Choice>
              <mc:Fallback>
                <p:oleObj name="" r:id="rId7" imgW="1890395" imgH="404495" progId="Equation.AxMath">
                  <p:embed/>
                  <p:pic>
                    <p:nvPicPr>
                      <p:cNvPr id="0" name="图片 2"/>
                      <p:cNvPicPr/>
                      <p:nvPr/>
                    </p:nvPicPr>
                    <p:blipFill>
                      <a:blip r:embed="rId8"/>
                      <a:stretch>
                        <a:fillRect/>
                      </a:stretch>
                    </p:blipFill>
                    <p:spPr>
                      <a:xfrm>
                        <a:off x="8230931" y="1485165"/>
                        <a:ext cx="3778051" cy="80928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7619962" y="2522900"/>
          <a:ext cx="928370" cy="472440"/>
        </p:xfrm>
        <a:graphic>
          <a:graphicData uri="http://schemas.openxmlformats.org/presentationml/2006/ole">
            <mc:AlternateContent xmlns:mc="http://schemas.openxmlformats.org/markup-compatibility/2006">
              <mc:Choice xmlns:v="urn:schemas-microsoft-com:vml" Requires="v">
                <p:oleObj spid="_x0000_s15" name="" r:id="rId9" imgW="464185" imgH="236220" progId="Equation.AxMath">
                  <p:embed/>
                </p:oleObj>
              </mc:Choice>
              <mc:Fallback>
                <p:oleObj name="" r:id="rId9" imgW="464185" imgH="236220" progId="Equation.AxMath">
                  <p:embed/>
                  <p:pic>
                    <p:nvPicPr>
                      <p:cNvPr id="0" name="图片 2"/>
                      <p:cNvPicPr/>
                      <p:nvPr/>
                    </p:nvPicPr>
                    <p:blipFill>
                      <a:blip r:embed="rId10"/>
                      <a:stretch>
                        <a:fillRect/>
                      </a:stretch>
                    </p:blipFill>
                    <p:spPr>
                      <a:xfrm>
                        <a:off x="7619962" y="2522900"/>
                        <a:ext cx="928370" cy="47244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8627707" y="2538140"/>
          <a:ext cx="609600" cy="457200"/>
        </p:xfrm>
        <a:graphic>
          <a:graphicData uri="http://schemas.openxmlformats.org/presentationml/2006/ole">
            <mc:AlternateContent xmlns:mc="http://schemas.openxmlformats.org/markup-compatibility/2006">
              <mc:Choice xmlns:v="urn:schemas-microsoft-com:vml" Requires="v">
                <p:oleObj spid="_x0000_s17" name="" r:id="rId11" imgW="304800" imgH="228600" progId="Equation.AxMath">
                  <p:embed/>
                </p:oleObj>
              </mc:Choice>
              <mc:Fallback>
                <p:oleObj name="" r:id="rId11" imgW="304800" imgH="228600" progId="Equation.AxMath">
                  <p:embed/>
                  <p:pic>
                    <p:nvPicPr>
                      <p:cNvPr id="0" name="图片 2"/>
                      <p:cNvPicPr/>
                      <p:nvPr/>
                    </p:nvPicPr>
                    <p:blipFill>
                      <a:blip r:embed="rId12"/>
                      <a:stretch>
                        <a:fillRect/>
                      </a:stretch>
                    </p:blipFill>
                    <p:spPr>
                      <a:xfrm>
                        <a:off x="8627707" y="2538140"/>
                        <a:ext cx="609600" cy="4572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9347797" y="2553380"/>
          <a:ext cx="641350" cy="457200"/>
        </p:xfrm>
        <a:graphic>
          <a:graphicData uri="http://schemas.openxmlformats.org/presentationml/2006/ole">
            <mc:AlternateContent xmlns:mc="http://schemas.openxmlformats.org/markup-compatibility/2006">
              <mc:Choice xmlns:v="urn:schemas-microsoft-com:vml" Requires="v">
                <p:oleObj spid="_x0000_s19" name="" r:id="rId13" imgW="320675" imgH="228600" progId="Equation.AxMath">
                  <p:embed/>
                </p:oleObj>
              </mc:Choice>
              <mc:Fallback>
                <p:oleObj name="" r:id="rId13" imgW="320675" imgH="228600" progId="Equation.AxMath">
                  <p:embed/>
                  <p:pic>
                    <p:nvPicPr>
                      <p:cNvPr id="0" name="图片 2"/>
                      <p:cNvPicPr/>
                      <p:nvPr/>
                    </p:nvPicPr>
                    <p:blipFill>
                      <a:blip r:embed="rId14"/>
                      <a:stretch>
                        <a:fillRect/>
                      </a:stretch>
                    </p:blipFill>
                    <p:spPr>
                      <a:xfrm>
                        <a:off x="9347797" y="2553380"/>
                        <a:ext cx="641350" cy="45720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0140277" y="2553380"/>
          <a:ext cx="605790" cy="457200"/>
        </p:xfrm>
        <a:graphic>
          <a:graphicData uri="http://schemas.openxmlformats.org/presentationml/2006/ole">
            <mc:AlternateContent xmlns:mc="http://schemas.openxmlformats.org/markup-compatibility/2006">
              <mc:Choice xmlns:v="urn:schemas-microsoft-com:vml" Requires="v">
                <p:oleObj spid="_x0000_s22" name="" r:id="rId15" imgW="302895" imgH="228600" progId="Equation.AxMath">
                  <p:embed/>
                </p:oleObj>
              </mc:Choice>
              <mc:Fallback>
                <p:oleObj name="" r:id="rId15" imgW="302895" imgH="228600" progId="Equation.AxMath">
                  <p:embed/>
                  <p:pic>
                    <p:nvPicPr>
                      <p:cNvPr id="0" name="图片 2"/>
                      <p:cNvPicPr/>
                      <p:nvPr/>
                    </p:nvPicPr>
                    <p:blipFill>
                      <a:blip r:embed="rId16"/>
                      <a:stretch>
                        <a:fillRect/>
                      </a:stretch>
                    </p:blipFill>
                    <p:spPr>
                      <a:xfrm>
                        <a:off x="10140277" y="2553380"/>
                        <a:ext cx="605790" cy="457200"/>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10897197" y="2538140"/>
          <a:ext cx="612140" cy="457200"/>
        </p:xfrm>
        <a:graphic>
          <a:graphicData uri="http://schemas.openxmlformats.org/presentationml/2006/ole">
            <mc:AlternateContent xmlns:mc="http://schemas.openxmlformats.org/markup-compatibility/2006">
              <mc:Choice xmlns:v="urn:schemas-microsoft-com:vml" Requires="v">
                <p:oleObj spid="_x0000_s24" name="" r:id="rId17" imgW="306070" imgH="228600" progId="Equation.AxMath">
                  <p:embed/>
                </p:oleObj>
              </mc:Choice>
              <mc:Fallback>
                <p:oleObj name="" r:id="rId17" imgW="306070" imgH="228600" progId="Equation.AxMath">
                  <p:embed/>
                  <p:pic>
                    <p:nvPicPr>
                      <p:cNvPr id="0" name="图片 2"/>
                      <p:cNvPicPr/>
                      <p:nvPr/>
                    </p:nvPicPr>
                    <p:blipFill>
                      <a:blip r:embed="rId18"/>
                      <a:stretch>
                        <a:fillRect/>
                      </a:stretch>
                    </p:blipFill>
                    <p:spPr>
                      <a:xfrm>
                        <a:off x="10897197" y="2538140"/>
                        <a:ext cx="612140" cy="457200"/>
                      </a:xfrm>
                      <a:prstGeom prst="rect">
                        <a:avLst/>
                      </a:prstGeom>
                    </p:spPr>
                  </p:pic>
                </p:oleObj>
              </mc:Fallback>
            </mc:AlternateContent>
          </a:graphicData>
        </a:graphic>
      </p:graphicFrame>
      <p:pic>
        <p:nvPicPr>
          <p:cNvPr id="25" name="图片 24"/>
          <p:cNvPicPr>
            <a:picLocks noChangeAspect="1"/>
          </p:cNvPicPr>
          <p:nvPr/>
        </p:nvPicPr>
        <p:blipFill>
          <a:blip r:embed="rId19"/>
          <a:stretch>
            <a:fillRect/>
          </a:stretch>
        </p:blipFill>
        <p:spPr>
          <a:xfrm>
            <a:off x="5080635" y="1196975"/>
            <a:ext cx="3068955" cy="1325880"/>
          </a:xfrm>
          <a:prstGeom prst="rect">
            <a:avLst/>
          </a:prstGeom>
        </p:spPr>
      </p:pic>
      <p:graphicFrame>
        <p:nvGraphicFramePr>
          <p:cNvPr id="26" name="对象 25"/>
          <p:cNvGraphicFramePr>
            <a:graphicFrameLocks noChangeAspect="1"/>
          </p:cNvGraphicFramePr>
          <p:nvPr/>
        </p:nvGraphicFramePr>
        <p:xfrm>
          <a:off x="8110817" y="3096305"/>
          <a:ext cx="3843020" cy="745490"/>
        </p:xfrm>
        <a:graphic>
          <a:graphicData uri="http://schemas.openxmlformats.org/presentationml/2006/ole">
            <mc:AlternateContent xmlns:mc="http://schemas.openxmlformats.org/markup-compatibility/2006">
              <mc:Choice xmlns:v="urn:schemas-microsoft-com:vml" Requires="v">
                <p:oleObj spid="_x0000_s27" name="" r:id="rId20" imgW="1922780" imgH="372745" progId="Equation.AxMath">
                  <p:embed/>
                </p:oleObj>
              </mc:Choice>
              <mc:Fallback>
                <p:oleObj name="" r:id="rId20" imgW="1922780" imgH="372745" progId="Equation.AxMath">
                  <p:embed/>
                  <p:pic>
                    <p:nvPicPr>
                      <p:cNvPr id="0" name="图片 2"/>
                      <p:cNvPicPr/>
                      <p:nvPr/>
                    </p:nvPicPr>
                    <p:blipFill>
                      <a:blip r:embed="rId21"/>
                      <a:stretch>
                        <a:fillRect/>
                      </a:stretch>
                    </p:blipFill>
                    <p:spPr>
                      <a:xfrm>
                        <a:off x="8110817" y="3096305"/>
                        <a:ext cx="3843020" cy="745490"/>
                      </a:xfrm>
                      <a:prstGeom prst="rect">
                        <a:avLst/>
                      </a:prstGeom>
                    </p:spPr>
                  </p:pic>
                </p:oleObj>
              </mc:Fallback>
            </mc:AlternateContent>
          </a:graphicData>
        </a:graphic>
      </p:graphicFrame>
      <p:sp>
        <p:nvSpPr>
          <p:cNvPr id="28" name="右箭头 27"/>
          <p:cNvSpPr/>
          <p:nvPr/>
        </p:nvSpPr>
        <p:spPr>
          <a:xfrm rot="5400000">
            <a:off x="11561445" y="2616200"/>
            <a:ext cx="545465"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p:cNvPicPr>
            <a:picLocks noChangeAspect="1"/>
          </p:cNvPicPr>
          <p:nvPr/>
        </p:nvPicPr>
        <p:blipFill>
          <a:blip r:embed="rId22"/>
          <a:srcRect r="33731" b="14737"/>
          <a:stretch>
            <a:fillRect/>
          </a:stretch>
        </p:blipFill>
        <p:spPr>
          <a:xfrm>
            <a:off x="8110855" y="3823335"/>
            <a:ext cx="3898392" cy="2592324"/>
          </a:xfrm>
          <a:prstGeom prst="rect">
            <a:avLst/>
          </a:prstGeom>
        </p:spPr>
      </p:pic>
      <p:cxnSp>
        <p:nvCxnSpPr>
          <p:cNvPr id="30" name="直接连接符 29"/>
          <p:cNvCxnSpPr/>
          <p:nvPr/>
        </p:nvCxnSpPr>
        <p:spPr>
          <a:xfrm>
            <a:off x="11495405" y="5085715"/>
            <a:ext cx="0" cy="10795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23"/>
            </p:custDataLst>
          </p:nvPr>
        </p:nvSpPr>
        <p:spPr>
          <a:xfrm>
            <a:off x="11235690" y="4797425"/>
            <a:ext cx="796925" cy="2698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负载加重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9622790" y="5300980"/>
            <a:ext cx="1800225" cy="0"/>
          </a:xfrm>
          <a:prstGeom prst="line">
            <a:avLst/>
          </a:prstGeom>
          <a:ln w="28575">
            <a:solidFill>
              <a:schemeClr val="tx2">
                <a:lumMod val="60000"/>
                <a:lumOff val="40000"/>
              </a:schemeClr>
            </a:solidFill>
            <a:prstDash val="sysDot"/>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H="1">
            <a:off x="9766935" y="4725035"/>
            <a:ext cx="144145" cy="5746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4"/>
            </p:custDataLst>
          </p:nvPr>
        </p:nvSpPr>
        <p:spPr>
          <a:xfrm>
            <a:off x="9695180" y="4293235"/>
            <a:ext cx="1482090" cy="3670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不同负载下稳</a:t>
            </a:r>
            <a:r>
              <a:rPr lang="zh-CN" altLang="en-US" sz="1200" dirty="0" smtClean="0">
                <a:highlight>
                  <a:srgbClr val="00FF00"/>
                </a:highlight>
                <a:latin typeface="微软雅黑 Light" panose="020B0502040204020203" pitchFamily="34" charset="-122"/>
                <a:ea typeface="微软雅黑 Light" panose="020B0502040204020203" pitchFamily="34" charset="-122"/>
              </a:rPr>
              <a:t>压开关频率波动</a:t>
            </a:r>
            <a:r>
              <a:rPr lang="zh-CN" altLang="en-US" sz="1200" dirty="0" smtClean="0">
                <a:highlight>
                  <a:srgbClr val="00FF00"/>
                </a:highlight>
                <a:latin typeface="微软雅黑 Light" panose="020B0502040204020203" pitchFamily="34" charset="-122"/>
                <a:ea typeface="微软雅黑 Light" panose="020B0502040204020203" pitchFamily="34" charset="-122"/>
              </a:rPr>
              <a:t>范围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4942840" y="1124585"/>
            <a:ext cx="7157720" cy="5512435"/>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8627745" y="4364355"/>
            <a:ext cx="973455" cy="17113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custDataLst>
              <p:tags r:id="rId25"/>
            </p:custDataLst>
          </p:nvPr>
        </p:nvSpPr>
        <p:spPr>
          <a:xfrm>
            <a:off x="6471920" y="3644265"/>
            <a:ext cx="1991995" cy="5391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能工作在这个区域吗？有负载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跳变立刻就工作在容性区</a:t>
            </a:r>
            <a:r>
              <a:rPr lang="zh-CN" altLang="en-US" sz="12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是可以的，但要控制</a:t>
            </a:r>
            <a:r>
              <a:rPr lang="en-US" altLang="zh-CN" sz="1200" dirty="0" smtClean="0">
                <a:highlight>
                  <a:srgbClr val="00FF00"/>
                </a:highlight>
                <a:latin typeface="微软雅黑 Light" panose="020B0502040204020203" pitchFamily="34" charset="-122"/>
                <a:ea typeface="微软雅黑 Light" panose="020B0502040204020203" pitchFamily="34" charset="-122"/>
              </a:rPr>
              <a:t>Qmax</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8" name="直接连接符 37"/>
          <p:cNvCxnSpPr/>
          <p:nvPr/>
        </p:nvCxnSpPr>
        <p:spPr>
          <a:xfrm flipH="1" flipV="1">
            <a:off x="8110855" y="4149090"/>
            <a:ext cx="576580" cy="41783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6"/>
            </p:custDataLst>
          </p:nvPr>
        </p:nvSpPr>
        <p:spPr>
          <a:xfrm>
            <a:off x="8543290" y="9810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LLC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lvl="0" indent="0" algn="l">
              <a:buClrTx/>
              <a:buSzTx/>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选全桥</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or</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半桥</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7" name="文本框 36"/>
          <p:cNvSpPr txBox="1"/>
          <p:nvPr>
            <p:custDataLst>
              <p:tags r:id="rId1"/>
            </p:custDataLst>
          </p:nvPr>
        </p:nvSpPr>
        <p:spPr>
          <a:xfrm>
            <a:off x="6598920" y="1412875"/>
            <a:ext cx="4376420" cy="119824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这里的过程基本可以概括为：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定义谐振频率</a:t>
            </a:r>
            <a:r>
              <a:rPr lang="en-US" altLang="zh-CN" sz="1200" dirty="0" smtClean="0">
                <a:highlight>
                  <a:srgbClr val="FFFF00"/>
                </a:highlight>
                <a:latin typeface="微软雅黑 Light" panose="020B0502040204020203" pitchFamily="34" charset="-122"/>
                <a:ea typeface="微软雅黑 Light" panose="020B0502040204020203" pitchFamily="34" charset="-122"/>
              </a:rPr>
              <a:t>fr</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、电感比</a:t>
            </a:r>
            <a:r>
              <a:rPr lang="en-US" altLang="zh-CN" sz="1200" dirty="0" smtClean="0">
                <a:highlight>
                  <a:srgbClr val="FFFF00"/>
                </a:highlight>
                <a:latin typeface="微软雅黑 Light" panose="020B0502040204020203" pitchFamily="34" charset="-122"/>
                <a:ea typeface="微软雅黑 Light" panose="020B0502040204020203" pitchFamily="34" charset="-122"/>
              </a:rPr>
              <a:t>k</a:t>
            </a:r>
            <a:r>
              <a:rPr lang="zh-CN" altLang="en-US" sz="1200" dirty="0" smtClean="0">
                <a:highlight>
                  <a:srgbClr val="FFFF00"/>
                </a:highlight>
                <a:latin typeface="微软雅黑 Light" panose="020B0502040204020203" pitchFamily="34" charset="-122"/>
                <a:ea typeface="微软雅黑 Light" panose="020B0502040204020203" pitchFamily="34" charset="-122"/>
              </a:rPr>
              <a:t>、最大品质因数</a:t>
            </a:r>
            <a:r>
              <a:rPr lang="en-US" altLang="zh-CN" sz="1200" dirty="0" smtClean="0">
                <a:highlight>
                  <a:srgbClr val="FFFF00"/>
                </a:highlight>
                <a:latin typeface="微软雅黑 Light" panose="020B0502040204020203" pitchFamily="34" charset="-122"/>
                <a:ea typeface="微软雅黑 Light" panose="020B0502040204020203" pitchFamily="34" charset="-122"/>
              </a:rPr>
              <a:t>Qmax</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求解：</a:t>
            </a:r>
            <a:r>
              <a:rPr lang="en-US" altLang="zh-CN" sz="1200" dirty="0" smtClean="0">
                <a:highlight>
                  <a:srgbClr val="FFFF00"/>
                </a:highlight>
                <a:latin typeface="微软雅黑 Light" panose="020B0502040204020203" pitchFamily="34" charset="-122"/>
                <a:ea typeface="微软雅黑 Light" panose="020B0502040204020203" pitchFamily="34" charset="-122"/>
              </a:rPr>
              <a:t>Lr</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Cr</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m</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但是电感比对系统到底有什么性能影响，感觉没有说清楚，</a:t>
            </a:r>
            <a:r>
              <a:rPr lang="en-US" altLang="zh-CN" sz="1200" dirty="0" smtClean="0">
                <a:highlight>
                  <a:srgbClr val="FF0000"/>
                </a:highlight>
                <a:latin typeface="微软雅黑 Light" panose="020B0502040204020203" pitchFamily="34" charset="-122"/>
                <a:ea typeface="微软雅黑 Light" panose="020B0502040204020203" pitchFamily="34" charset="-122"/>
              </a:rPr>
              <a:t>fmax</a:t>
            </a:r>
            <a:r>
              <a:rPr lang="zh-CN" altLang="en-US" sz="1200" dirty="0" smtClean="0">
                <a:highlight>
                  <a:srgbClr val="FF0000"/>
                </a:highlight>
                <a:latin typeface="微软雅黑 Light" panose="020B0502040204020203" pitchFamily="34" charset="-122"/>
                <a:ea typeface="微软雅黑 Light" panose="020B0502040204020203" pitchFamily="34" charset="-122"/>
              </a:rPr>
              <a:t>通常也是简单地说可以用</a:t>
            </a:r>
            <a:r>
              <a:rPr lang="en-US" altLang="zh-CN" sz="1200" dirty="0" smtClean="0">
                <a:highlight>
                  <a:srgbClr val="FF0000"/>
                </a:highlight>
                <a:latin typeface="微软雅黑 Light" panose="020B0502040204020203" pitchFamily="34" charset="-122"/>
                <a:ea typeface="微软雅黑 Light" panose="020B0502040204020203" pitchFamily="34" charset="-122"/>
              </a:rPr>
              <a:t>burst</a:t>
            </a:r>
            <a:r>
              <a:rPr lang="zh-CN" altLang="en-US" sz="1200" dirty="0" smtClean="0">
                <a:highlight>
                  <a:srgbClr val="FF0000"/>
                </a:highlight>
                <a:latin typeface="微软雅黑 Light" panose="020B0502040204020203" pitchFamily="34" charset="-122"/>
                <a:ea typeface="微软雅黑 Light" panose="020B0502040204020203" pitchFamily="34" charset="-122"/>
              </a:rPr>
              <a:t>模式，细节不多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6598920" y="3213100"/>
            <a:ext cx="4376420" cy="4305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Ifineon</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的文档里面有另一种设计方法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如何设计，左边的区域能用</a:t>
            </a:r>
            <a:r>
              <a:rPr lang="zh-CN" altLang="en-US" sz="1200" dirty="0" smtClean="0">
                <a:highlight>
                  <a:srgbClr val="FF0000"/>
                </a:highlight>
                <a:latin typeface="微软雅黑 Light" panose="020B0502040204020203" pitchFamily="34" charset="-122"/>
                <a:ea typeface="微软雅黑 Light" panose="020B0502040204020203" pitchFamily="34" charset="-122"/>
              </a:rPr>
              <a:t>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Flyback</a:t>
            </a:r>
            <a:r>
              <a:rPr dirty="0" smtClean="0"/>
              <a:t>基本工作</a:t>
            </a:r>
            <a:r>
              <a:rPr dirty="0" smtClean="0"/>
              <a:t>原理</a:t>
            </a:r>
            <a:endParaRPr dirty="0" smtClean="0"/>
          </a:p>
        </p:txBody>
      </p:sp>
      <p:pic>
        <p:nvPicPr>
          <p:cNvPr id="2" name="图片 1"/>
          <p:cNvPicPr>
            <a:picLocks noChangeAspect="1"/>
          </p:cNvPicPr>
          <p:nvPr/>
        </p:nvPicPr>
        <p:blipFill>
          <a:blip r:embed="rId1"/>
          <a:stretch>
            <a:fillRect/>
          </a:stretch>
        </p:blipFill>
        <p:spPr>
          <a:xfrm>
            <a:off x="550545" y="908685"/>
            <a:ext cx="4617720" cy="1384300"/>
          </a:xfrm>
          <a:prstGeom prst="rect">
            <a:avLst/>
          </a:prstGeom>
        </p:spPr>
      </p:pic>
      <p:sp>
        <p:nvSpPr>
          <p:cNvPr id="7" name="文本框 6"/>
          <p:cNvSpPr txBox="1"/>
          <p:nvPr>
            <p:custDataLst>
              <p:tags r:id="rId2"/>
            </p:custDataLst>
          </p:nvPr>
        </p:nvSpPr>
        <p:spPr>
          <a:xfrm>
            <a:off x="2856865" y="1986280"/>
            <a:ext cx="2518410" cy="306705"/>
          </a:xfrm>
          <a:prstGeom prst="rect">
            <a:avLst/>
          </a:prstGeom>
          <a:noFill/>
        </p:spPr>
        <p:txBody>
          <a:bodyPr wrap="square" rtlCol="0">
            <a:spAutoFit/>
          </a:bodyPr>
          <a:p>
            <a:pPr algn="ct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Boost-Buck</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的一种隔离</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形态</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graphicFrame>
        <p:nvGraphicFramePr>
          <p:cNvPr id="3" name="对象 2"/>
          <p:cNvGraphicFramePr>
            <a:graphicFrameLocks noChangeAspect="1"/>
          </p:cNvGraphicFramePr>
          <p:nvPr/>
        </p:nvGraphicFramePr>
        <p:xfrm>
          <a:off x="910590" y="2349500"/>
          <a:ext cx="1113120" cy="457200"/>
        </p:xfrm>
        <a:graphic>
          <a:graphicData uri="http://schemas.openxmlformats.org/presentationml/2006/ole">
            <mc:AlternateContent xmlns:mc="http://schemas.openxmlformats.org/markup-compatibility/2006">
              <mc:Choice xmlns:v="urn:schemas-microsoft-com:vml" Requires="v">
                <p:oleObj spid="_x0000_s4" name="" r:id="rId3" imgW="556260" imgH="228600" progId="Equation.AxMath">
                  <p:embed/>
                </p:oleObj>
              </mc:Choice>
              <mc:Fallback>
                <p:oleObj name="" r:id="rId3" imgW="556260" imgH="228600" progId="Equation.AxMath">
                  <p:embed/>
                  <p:pic>
                    <p:nvPicPr>
                      <p:cNvPr id="0" name="图片 3"/>
                      <p:cNvPicPr/>
                      <p:nvPr/>
                    </p:nvPicPr>
                    <p:blipFill>
                      <a:blip r:embed="rId4"/>
                      <a:stretch>
                        <a:fillRect/>
                      </a:stretch>
                    </p:blipFill>
                    <p:spPr>
                      <a:xfrm>
                        <a:off x="910590" y="2349500"/>
                        <a:ext cx="1113120" cy="4572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550268" y="2349500"/>
          <a:ext cx="874395" cy="457200"/>
        </p:xfrm>
        <a:graphic>
          <a:graphicData uri="http://schemas.openxmlformats.org/presentationml/2006/ole">
            <mc:AlternateContent xmlns:mc="http://schemas.openxmlformats.org/markup-compatibility/2006">
              <mc:Choice xmlns:v="urn:schemas-microsoft-com:vml" Requires="v">
                <p:oleObj spid="_x0000_s8" name="" r:id="rId5" imgW="436880" imgH="228600" progId="Equation.AxMath">
                  <p:embed/>
                </p:oleObj>
              </mc:Choice>
              <mc:Fallback>
                <p:oleObj name="" r:id="rId5" imgW="436880" imgH="228600" progId="Equation.AxMath">
                  <p:embed/>
                  <p:pic>
                    <p:nvPicPr>
                      <p:cNvPr id="0" name="图片 3"/>
                      <p:cNvPicPr/>
                      <p:nvPr/>
                    </p:nvPicPr>
                    <p:blipFill>
                      <a:blip r:embed="rId6"/>
                      <a:stretch>
                        <a:fillRect/>
                      </a:stretch>
                    </p:blipFill>
                    <p:spPr>
                      <a:xfrm>
                        <a:off x="3550268" y="2349500"/>
                        <a:ext cx="874395" cy="457200"/>
                      </a:xfrm>
                      <a:prstGeom prst="rect">
                        <a:avLst/>
                      </a:prstGeom>
                    </p:spPr>
                  </p:pic>
                </p:oleObj>
              </mc:Fallback>
            </mc:AlternateContent>
          </a:graphicData>
        </a:graphic>
      </p:graphicFrame>
      <p:sp>
        <p:nvSpPr>
          <p:cNvPr id="9" name="文本框 8"/>
          <p:cNvSpPr txBox="1"/>
          <p:nvPr>
            <p:custDataLst>
              <p:tags r:id="rId7"/>
            </p:custDataLst>
          </p:nvPr>
        </p:nvSpPr>
        <p:spPr>
          <a:xfrm>
            <a:off x="550545" y="2806700"/>
            <a:ext cx="4617720" cy="737235"/>
          </a:xfrm>
          <a:prstGeom prst="rect">
            <a:avLst/>
          </a:prstGeom>
          <a:noFill/>
        </p:spPr>
        <p:txBody>
          <a:bodyPr wrap="square" rtlCol="0">
            <a:spAutoFit/>
          </a:bodyPr>
          <a:p>
            <a:pPr algn="l"/>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重点是</a:t>
            </a:r>
            <a:r>
              <a:rPr lang="en-US" altLang="zh-CN" sz="1400">
                <a:solidFill>
                  <a:schemeClr val="tx1"/>
                </a:solidFill>
                <a:highlight>
                  <a:srgbClr val="FF0000"/>
                </a:highlight>
                <a:latin typeface="微软雅黑 Light" panose="020B0502040204020203" pitchFamily="34" charset="-122"/>
                <a:ea typeface="微软雅黑 Light" panose="020B0502040204020203" pitchFamily="34" charset="-122"/>
              </a:rPr>
              <a:t>flyback</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中变压器的设计（类似电感的设计，要开气隙），</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还有这里开关管的应力很高，在关断时要承受</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Vin+N*Vo</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的电压</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622300" y="3717290"/>
            <a:ext cx="3919855" cy="306705"/>
          </a:xfrm>
          <a:prstGeom prst="rect">
            <a:avLst/>
          </a:prstGeom>
          <a:noFill/>
        </p:spPr>
        <p:txBody>
          <a:bodyPr wrap="square" rtlCol="0">
            <a:spAutoFit/>
          </a:bodyPr>
          <a:p>
            <a:pPr algn="l"/>
            <a:r>
              <a:rPr lang="zh-CN" altLang="en-US" sz="1400">
                <a:solidFill>
                  <a:schemeClr val="tx1"/>
                </a:solidFill>
                <a:latin typeface="微软雅黑 Light" panose="020B0502040204020203" pitchFamily="34" charset="-122"/>
                <a:ea typeface="微软雅黑 Light" panose="020B0502040204020203" pitchFamily="34" charset="-122"/>
              </a:rPr>
              <a:t>连续模式（</a:t>
            </a:r>
            <a:r>
              <a:rPr lang="en-US" altLang="zh-CN" sz="1400">
                <a:solidFill>
                  <a:schemeClr val="tx1"/>
                </a:solidFill>
                <a:latin typeface="微软雅黑 Light" panose="020B0502040204020203" pitchFamily="34" charset="-122"/>
                <a:ea typeface="微软雅黑 Light" panose="020B0502040204020203" pitchFamily="34" charset="-122"/>
              </a:rPr>
              <a:t>CCM</a:t>
            </a:r>
            <a:r>
              <a:rPr lang="zh-CN" altLang="en-US" sz="1400">
                <a:solidFill>
                  <a:schemeClr val="tx1"/>
                </a:solidFill>
                <a:latin typeface="微软雅黑 Light" panose="020B0502040204020203" pitchFamily="34" charset="-122"/>
                <a:ea typeface="微软雅黑 Light" panose="020B0502040204020203" pitchFamily="34" charset="-122"/>
              </a:rPr>
              <a:t>）与断续模式（</a:t>
            </a:r>
            <a:r>
              <a:rPr lang="en-US" altLang="zh-CN" sz="1400">
                <a:solidFill>
                  <a:schemeClr val="tx1"/>
                </a:solidFill>
                <a:latin typeface="微软雅黑 Light" panose="020B0502040204020203" pitchFamily="34" charset="-122"/>
                <a:ea typeface="微软雅黑 Light" panose="020B0502040204020203" pitchFamily="34" charset="-122"/>
              </a:rPr>
              <a:t>DCM</a:t>
            </a:r>
            <a:r>
              <a:rPr lang="zh-CN" altLang="en-US" sz="1400">
                <a:solidFill>
                  <a:schemeClr val="tx1"/>
                </a:solidFill>
                <a:latin typeface="微软雅黑 Light" panose="020B0502040204020203" pitchFamily="34" charset="-122"/>
                <a:ea typeface="微软雅黑 Light" panose="020B0502040204020203" pitchFamily="34" charset="-122"/>
              </a:rPr>
              <a:t>）的分析：</a:t>
            </a:r>
            <a:endParaRPr lang="zh-CN" altLang="en-US" sz="1400">
              <a:solidFill>
                <a:schemeClr val="tx1"/>
              </a:solidFill>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694690" y="5517515"/>
            <a:ext cx="1824990" cy="306705"/>
          </a:xfrm>
          <a:prstGeom prst="rect">
            <a:avLst/>
          </a:prstGeom>
          <a:noFill/>
        </p:spPr>
        <p:txBody>
          <a:bodyPr wrap="square" rtlCol="0">
            <a:spAutoFit/>
          </a:bodyPr>
          <a:p>
            <a:pPr algn="l"/>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磁性器件的</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设计：</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graphicFrame>
        <p:nvGraphicFramePr>
          <p:cNvPr id="12" name="对象 11"/>
          <p:cNvGraphicFramePr>
            <a:graphicFrameLocks noChangeAspect="1"/>
          </p:cNvGraphicFramePr>
          <p:nvPr/>
        </p:nvGraphicFramePr>
        <p:xfrm>
          <a:off x="1774808" y="4221480"/>
          <a:ext cx="894715" cy="438150"/>
        </p:xfrm>
        <a:graphic>
          <a:graphicData uri="http://schemas.openxmlformats.org/presentationml/2006/ole">
            <mc:AlternateContent xmlns:mc="http://schemas.openxmlformats.org/markup-compatibility/2006">
              <mc:Choice xmlns:v="urn:schemas-microsoft-com:vml" Requires="v">
                <p:oleObj spid="_x0000_s13" name="" r:id="rId10" imgW="447040" imgH="219075" progId="Equation.AxMath">
                  <p:embed/>
                </p:oleObj>
              </mc:Choice>
              <mc:Fallback>
                <p:oleObj name="" r:id="rId10" imgW="447040" imgH="219075" progId="Equation.AxMath">
                  <p:embed/>
                  <p:pic>
                    <p:nvPicPr>
                      <p:cNvPr id="0" name="图片 3"/>
                      <p:cNvPicPr/>
                      <p:nvPr/>
                    </p:nvPicPr>
                    <p:blipFill>
                      <a:blip r:embed="rId11"/>
                      <a:stretch>
                        <a:fillRect/>
                      </a:stretch>
                    </p:blipFill>
                    <p:spPr>
                      <a:xfrm>
                        <a:off x="1774808" y="4221480"/>
                        <a:ext cx="894715" cy="438150"/>
                      </a:xfrm>
                      <a:prstGeom prst="rect">
                        <a:avLst/>
                      </a:prstGeom>
                    </p:spPr>
                  </p:pic>
                </p:oleObj>
              </mc:Fallback>
            </mc:AlternateContent>
          </a:graphicData>
        </a:graphic>
      </p:graphicFrame>
      <p:sp>
        <p:nvSpPr>
          <p:cNvPr id="14" name="文本框 13"/>
          <p:cNvSpPr txBox="1"/>
          <p:nvPr>
            <p:custDataLst>
              <p:tags r:id="rId12"/>
            </p:custDataLst>
          </p:nvPr>
        </p:nvSpPr>
        <p:spPr>
          <a:xfrm>
            <a:off x="749300" y="4293235"/>
            <a:ext cx="1118870" cy="245110"/>
          </a:xfrm>
          <a:prstGeom prst="rect">
            <a:avLst/>
          </a:prstGeom>
          <a:noFill/>
        </p:spPr>
        <p:txBody>
          <a:bodyPr wrap="square" rtlCol="0">
            <a:spAutoFit/>
          </a:bodyPr>
          <a:p>
            <a:pPr marL="171450" indent="-171450" algn="l">
              <a:buFont typeface="Arial" panose="020B0604020202020204" pitchFamily="34" charset="0"/>
              <a:buChar char="•"/>
            </a:pPr>
            <a:r>
              <a:rPr lang="zh-CN" altLang="en-US" sz="1000">
                <a:solidFill>
                  <a:schemeClr val="tx1"/>
                </a:solidFill>
                <a:latin typeface="微软雅黑 Light" panose="020B0502040204020203" pitchFamily="34" charset="-122"/>
                <a:ea typeface="微软雅黑 Light" panose="020B0502040204020203" pitchFamily="34" charset="-122"/>
              </a:rPr>
              <a:t>临界</a:t>
            </a:r>
            <a:r>
              <a:rPr lang="zh-CN" altLang="en-US" sz="1000">
                <a:solidFill>
                  <a:schemeClr val="tx1"/>
                </a:solidFill>
                <a:latin typeface="微软雅黑 Light" panose="020B0502040204020203" pitchFamily="34" charset="-122"/>
                <a:ea typeface="微软雅黑 Light" panose="020B0502040204020203" pitchFamily="34" charset="-122"/>
              </a:rPr>
              <a:t>条件：</a:t>
            </a:r>
            <a:endParaRPr lang="zh-CN" altLang="en-US" sz="1000">
              <a:solidFill>
                <a:schemeClr val="tx1"/>
              </a:solidFill>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3"/>
            </p:custDataLst>
          </p:nvPr>
        </p:nvSpPr>
        <p:spPr>
          <a:xfrm>
            <a:off x="838200" y="4659630"/>
            <a:ext cx="2724150" cy="245110"/>
          </a:xfrm>
          <a:prstGeom prst="rect">
            <a:avLst/>
          </a:prstGeom>
          <a:noFill/>
        </p:spPr>
        <p:txBody>
          <a:bodyPr wrap="square" rtlCol="0">
            <a:spAutoFit/>
          </a:bodyPr>
          <a:p>
            <a:pPr indent="0" algn="l">
              <a:buFont typeface="Arial" panose="020B0604020202020204" pitchFamily="34" charset="0"/>
              <a:buNone/>
            </a:pPr>
            <a:r>
              <a:rPr lang="zh-CN" altLang="en-US"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只要负载</a:t>
            </a:r>
            <a:r>
              <a:rPr lang="en-US" altLang="zh-CN"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Io</a:t>
            </a:r>
            <a:r>
              <a:rPr lang="zh-CN" altLang="en-US"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小于∆</a:t>
            </a:r>
            <a:r>
              <a:rPr lang="en-US" altLang="zh-CN"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I/2</a:t>
            </a:r>
            <a:r>
              <a:rPr lang="zh-CN" altLang="en-US"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就会进入</a:t>
            </a:r>
            <a:r>
              <a:rPr lang="en-US" altLang="zh-CN"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DCM</a:t>
            </a:r>
            <a:endParaRPr lang="en-US" altLang="zh-CN" sz="100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6" name="文本框 15"/>
          <p:cNvSpPr txBox="1"/>
          <p:nvPr>
            <p:custDataLst>
              <p:tags r:id="rId14"/>
            </p:custDataLst>
          </p:nvPr>
        </p:nvSpPr>
        <p:spPr>
          <a:xfrm>
            <a:off x="749300" y="5026025"/>
            <a:ext cx="1954530" cy="245110"/>
          </a:xfrm>
          <a:prstGeom prst="rect">
            <a:avLst/>
          </a:prstGeom>
          <a:noFill/>
        </p:spPr>
        <p:txBody>
          <a:bodyPr wrap="square" rtlCol="0">
            <a:spAutoFit/>
          </a:bodyPr>
          <a:p>
            <a:pPr marL="171450" indent="-171450" algn="l">
              <a:buFont typeface="Arial" panose="020B0604020202020204" pitchFamily="34" charset="0"/>
              <a:buChar char="•"/>
            </a:pPr>
            <a:r>
              <a:rPr lang="zh-CN" altLang="en-US" sz="1000">
                <a:solidFill>
                  <a:schemeClr val="tx1"/>
                </a:solidFill>
                <a:latin typeface="微软雅黑 Light" panose="020B0502040204020203" pitchFamily="34" charset="-122"/>
                <a:ea typeface="微软雅黑 Light" panose="020B0502040204020203" pitchFamily="34" charset="-122"/>
              </a:rPr>
              <a:t>进入</a:t>
            </a:r>
            <a:r>
              <a:rPr lang="en-US" altLang="zh-CN" sz="1000">
                <a:solidFill>
                  <a:schemeClr val="tx1"/>
                </a:solidFill>
                <a:latin typeface="微软雅黑 Light" panose="020B0502040204020203" pitchFamily="34" charset="-122"/>
                <a:ea typeface="微软雅黑 Light" panose="020B0502040204020203" pitchFamily="34" charset="-122"/>
              </a:rPr>
              <a:t>DCM</a:t>
            </a:r>
            <a:r>
              <a:rPr lang="zh-CN" altLang="en-US" sz="1000">
                <a:solidFill>
                  <a:schemeClr val="tx1"/>
                </a:solidFill>
                <a:latin typeface="微软雅黑 Light" panose="020B0502040204020203" pitchFamily="34" charset="-122"/>
                <a:ea typeface="微软雅黑 Light" panose="020B0502040204020203" pitchFamily="34" charset="-122"/>
              </a:rPr>
              <a:t>后的电压</a:t>
            </a:r>
            <a:r>
              <a:rPr lang="zh-CN" altLang="en-US" sz="1000">
                <a:solidFill>
                  <a:schemeClr val="tx1"/>
                </a:solidFill>
                <a:latin typeface="微软雅黑 Light" panose="020B0502040204020203" pitchFamily="34" charset="-122"/>
                <a:ea typeface="微软雅黑 Light" panose="020B0502040204020203" pitchFamily="34" charset="-122"/>
              </a:rPr>
              <a:t>表达式：</a:t>
            </a:r>
            <a:endParaRPr lang="zh-CN" altLang="en-US" sz="1000">
              <a:solidFill>
                <a:schemeClr val="tx1"/>
              </a:solidFill>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15"/>
          <a:stretch>
            <a:fillRect/>
          </a:stretch>
        </p:blipFill>
        <p:spPr>
          <a:xfrm>
            <a:off x="7027545" y="836295"/>
            <a:ext cx="4093845" cy="2180273"/>
          </a:xfrm>
          <a:prstGeom prst="rect">
            <a:avLst/>
          </a:prstGeom>
        </p:spPr>
      </p:pic>
      <p:pic>
        <p:nvPicPr>
          <p:cNvPr id="18" name="图片 17"/>
          <p:cNvPicPr>
            <a:picLocks noChangeAspect="1"/>
          </p:cNvPicPr>
          <p:nvPr/>
        </p:nvPicPr>
        <p:blipFill>
          <a:blip r:embed="rId16"/>
          <a:stretch>
            <a:fillRect/>
          </a:stretch>
        </p:blipFill>
        <p:spPr>
          <a:xfrm>
            <a:off x="6955155" y="3235325"/>
            <a:ext cx="4487228" cy="3093720"/>
          </a:xfrm>
          <a:prstGeom prst="rect">
            <a:avLst/>
          </a:prstGeom>
        </p:spPr>
      </p:pic>
      <p:sp>
        <p:nvSpPr>
          <p:cNvPr id="19" name="文本框 18"/>
          <p:cNvSpPr txBox="1"/>
          <p:nvPr>
            <p:custDataLst>
              <p:tags r:id="rId17"/>
            </p:custDataLst>
          </p:nvPr>
        </p:nvSpPr>
        <p:spPr>
          <a:xfrm>
            <a:off x="6955155" y="1250950"/>
            <a:ext cx="1391920" cy="521970"/>
          </a:xfrm>
          <a:prstGeom prst="rect">
            <a:avLst/>
          </a:prstGeom>
          <a:noFill/>
        </p:spPr>
        <p:txBody>
          <a:bodyPr wrap="square" rtlCol="0">
            <a:spAutoFit/>
          </a:bodyPr>
          <a:p>
            <a:pPr algn="l"/>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一般</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是用无源钳位的</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RCD</a:t>
            </a:r>
            <a:endPar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18"/>
            </p:custDataLst>
          </p:nvPr>
        </p:nvSpPr>
        <p:spPr>
          <a:xfrm>
            <a:off x="6954520" y="2340610"/>
            <a:ext cx="1718310" cy="737235"/>
          </a:xfrm>
          <a:prstGeom prst="rect">
            <a:avLst/>
          </a:prstGeom>
          <a:noFill/>
        </p:spPr>
        <p:txBody>
          <a:bodyPr wrap="square" rtlCol="0">
            <a:spAutoFit/>
          </a:bodyPr>
          <a:p>
            <a:pPr algn="l"/>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这里是</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Lr</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RCD</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发生谐振，也有两个</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阶段</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83170" y="2862580"/>
            <a:ext cx="384175" cy="49466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9"/>
            </p:custDataLst>
          </p:nvPr>
        </p:nvSpPr>
        <p:spPr>
          <a:xfrm>
            <a:off x="9263380" y="4221480"/>
            <a:ext cx="1677670" cy="737235"/>
          </a:xfrm>
          <a:prstGeom prst="rect">
            <a:avLst/>
          </a:prstGeom>
          <a:noFill/>
        </p:spPr>
        <p:txBody>
          <a:bodyPr wrap="square" rtlCol="0">
            <a:spAutoFit/>
          </a:bodyPr>
          <a:p>
            <a:pPr algn="l"/>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这里是</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id</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电流过零后，</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Lr+Lm</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和开关结电容</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谐振</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flipH="1">
            <a:off x="8687435" y="4581525"/>
            <a:ext cx="64770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20"/>
            </p:custDataLst>
          </p:nvPr>
        </p:nvSpPr>
        <p:spPr>
          <a:xfrm>
            <a:off x="7102475" y="6329045"/>
            <a:ext cx="3838575" cy="306705"/>
          </a:xfrm>
          <a:prstGeom prst="rect">
            <a:avLst/>
          </a:prstGeom>
          <a:noFill/>
        </p:spPr>
        <p:txBody>
          <a:bodyPr wrap="square" rtlCol="0">
            <a:spAutoFit/>
          </a:bodyPr>
          <a:p>
            <a:pPr algn="l"/>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这里的多个状态的等效</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电路应该都能推导</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出来</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矩形 32"/>
          <p:cNvSpPr/>
          <p:nvPr/>
        </p:nvSpPr>
        <p:spPr>
          <a:xfrm>
            <a:off x="6758940" y="843280"/>
            <a:ext cx="4704080" cy="583692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1"/>
          <a:stretch>
            <a:fillRect/>
          </a:stretch>
        </p:blipFill>
        <p:spPr>
          <a:xfrm>
            <a:off x="7463155" y="2004060"/>
            <a:ext cx="2938463" cy="1928813"/>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
        <p:nvSpPr>
          <p:cNvPr id="3" name="文本框 2"/>
          <p:cNvSpPr txBox="1"/>
          <p:nvPr>
            <p:custDataLst>
              <p:tags r:id="rId2"/>
            </p:custDataLst>
          </p:nvPr>
        </p:nvSpPr>
        <p:spPr>
          <a:xfrm>
            <a:off x="7305675" y="836930"/>
            <a:ext cx="420243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可以参考</a:t>
            </a:r>
            <a:r>
              <a:rPr lang="en-US" altLang="zh-CN" sz="1200" dirty="0" smtClean="0">
                <a:latin typeface="微软雅黑 Light" panose="020B0502040204020203" pitchFamily="34" charset="-122"/>
                <a:ea typeface="微软雅黑 Light" panose="020B0502040204020203" pitchFamily="34" charset="-122"/>
              </a:rPr>
              <a:t>Infineon</a:t>
            </a:r>
            <a:r>
              <a:rPr lang="zh-CN" altLang="en-US" sz="1200" dirty="0" smtClean="0">
                <a:latin typeface="微软雅黑 Light" panose="020B0502040204020203" pitchFamily="34" charset="-122"/>
                <a:ea typeface="微软雅黑 Light" panose="020B0502040204020203" pitchFamily="34" charset="-122"/>
              </a:rPr>
              <a:t>的手册</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IGBT</a:t>
            </a:r>
            <a:r>
              <a:rPr lang="zh-CN" altLang="en-US" sz="1200" b="1" i="1" dirty="0" smtClean="0">
                <a:latin typeface="微软雅黑 Light" panose="020B0502040204020203" pitchFamily="34" charset="-122"/>
                <a:ea typeface="微软雅黑 Light" panose="020B0502040204020203" pitchFamily="34" charset="-122"/>
                <a:sym typeface="+mn-ea"/>
              </a:rPr>
              <a:t>模块：</a:t>
            </a:r>
            <a:r>
              <a:rPr lang="zh-CN" altLang="en-US" sz="1200" b="1" i="1" dirty="0" smtClean="0">
                <a:latin typeface="微软雅黑 Light" panose="020B0502040204020203" pitchFamily="34" charset="-122"/>
                <a:ea typeface="微软雅黑 Light" panose="020B0502040204020203" pitchFamily="34" charset="-122"/>
                <a:sym typeface="+mn-ea"/>
              </a:rPr>
              <a:t>技术、驱动和</a:t>
            </a:r>
            <a:r>
              <a:rPr lang="zh-CN" altLang="en-US" sz="1200" b="1" i="1" dirty="0" smtClean="0">
                <a:latin typeface="微软雅黑 Light" panose="020B0502040204020203" pitchFamily="34" charset="-122"/>
                <a:ea typeface="微软雅黑 Light" panose="020B0502040204020203" pitchFamily="34" charset="-122"/>
                <a:sym typeface="+mn-ea"/>
              </a:rPr>
              <a:t>应用》</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767080" y="1052830"/>
            <a:ext cx="5103495" cy="2165985"/>
          </a:xfrm>
          <a:prstGeom prst="rect">
            <a:avLst/>
          </a:prstGeom>
        </p:spPr>
      </p:pic>
      <p:cxnSp>
        <p:nvCxnSpPr>
          <p:cNvPr id="15" name="直接连接符 14"/>
          <p:cNvCxnSpPr/>
          <p:nvPr/>
        </p:nvCxnSpPr>
        <p:spPr>
          <a:xfrm flipH="1" flipV="1">
            <a:off x="4078605" y="1917065"/>
            <a:ext cx="14414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4"/>
            </p:custDataLst>
          </p:nvPr>
        </p:nvSpPr>
        <p:spPr>
          <a:xfrm>
            <a:off x="3430905" y="1628775"/>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雪崩</a:t>
            </a:r>
            <a:r>
              <a:rPr lang="zh-CN" altLang="en-US" sz="12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5231765" y="2637155"/>
            <a:ext cx="14351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4150995" y="2852420"/>
            <a:ext cx="238315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导通电压，</a:t>
            </a:r>
            <a:r>
              <a:rPr lang="en-US" altLang="zh-CN" sz="1200" dirty="0" smtClean="0">
                <a:highlight>
                  <a:srgbClr val="FFFF00"/>
                </a:highlight>
                <a:latin typeface="微软雅黑 Light" panose="020B0502040204020203" pitchFamily="34" charset="-122"/>
                <a:ea typeface="微软雅黑 Light" panose="020B0502040204020203" pitchFamily="34" charset="-122"/>
              </a:rPr>
              <a:t>Si</a:t>
            </a:r>
            <a:r>
              <a:rPr lang="zh-CN" altLang="en-US" sz="1200" dirty="0" smtClean="0">
                <a:highlight>
                  <a:srgbClr val="FFFF00"/>
                </a:highlight>
                <a:latin typeface="微软雅黑 Light" panose="020B0502040204020203" pitchFamily="34" charset="-122"/>
                <a:ea typeface="微软雅黑 Light" panose="020B0502040204020203" pitchFamily="34" charset="-122"/>
              </a:rPr>
              <a:t>管</a:t>
            </a:r>
            <a:r>
              <a:rPr lang="en-US" altLang="zh-CN" sz="1200" dirty="0" smtClean="0">
                <a:highlight>
                  <a:srgbClr val="FFFF00"/>
                </a:highlight>
                <a:latin typeface="微软雅黑 Light" panose="020B0502040204020203" pitchFamily="34" charset="-122"/>
                <a:ea typeface="微软雅黑 Light" panose="020B0502040204020203" pitchFamily="34" charset="-122"/>
              </a:rPr>
              <a:t>0.7V</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Ge</a:t>
            </a:r>
            <a:r>
              <a:rPr lang="zh-CN" altLang="en-US" sz="1200" dirty="0" smtClean="0">
                <a:highlight>
                  <a:srgbClr val="FFFF00"/>
                </a:highlight>
                <a:latin typeface="微软雅黑 Light" panose="020B0502040204020203" pitchFamily="34" charset="-122"/>
                <a:ea typeface="微软雅黑 Light" panose="020B0502040204020203" pitchFamily="34" charset="-122"/>
              </a:rPr>
              <a:t>管</a:t>
            </a:r>
            <a:r>
              <a:rPr lang="en-US" altLang="zh-CN" sz="1200" dirty="0" smtClean="0">
                <a:highlight>
                  <a:srgbClr val="FFFF00"/>
                </a:highlight>
                <a:latin typeface="微软雅黑 Light" panose="020B0502040204020203" pitchFamily="34" charset="-122"/>
                <a:ea typeface="微软雅黑 Light" panose="020B0502040204020203" pitchFamily="34" charset="-122"/>
              </a:rPr>
              <a:t>0.2</a:t>
            </a:r>
            <a:r>
              <a:rPr lang="en-US" altLang="zh-CN" sz="1200" dirty="0" smtClean="0">
                <a:highlight>
                  <a:srgbClr val="FFFF00"/>
                </a:highlight>
                <a:latin typeface="微软雅黑 Light" panose="020B0502040204020203" pitchFamily="34" charset="-122"/>
                <a:ea typeface="微软雅黑 Light" panose="020B0502040204020203" pitchFamily="34" charset="-122"/>
              </a:rPr>
              <a:t>V</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6"/>
            </p:custDataLst>
          </p:nvPr>
        </p:nvSpPr>
        <p:spPr>
          <a:xfrm>
            <a:off x="622300" y="3790315"/>
            <a:ext cx="3370580" cy="303530"/>
          </a:xfrm>
          <a:prstGeom prst="rect">
            <a:avLst/>
          </a:prstGeom>
          <a:noFill/>
        </p:spPr>
        <p:txBody>
          <a:bodyPr wrap="square" rtlCol="0">
            <a:noAutofit/>
          </a:bodyPr>
          <a:p>
            <a:pPr marL="171450" indent="-171450" algn="l">
              <a:lnSpc>
                <a:spcPct val="100000"/>
              </a:lnSpc>
              <a:buFont typeface="Wingdings" panose="05000000000000000000" charset="0"/>
              <a:buChar char="Ø"/>
            </a:pPr>
            <a:r>
              <a:rPr lang="zh-CN" altLang="en-US" sz="1200" dirty="0" smtClean="0">
                <a:latin typeface="微软雅黑 Light" panose="020B0502040204020203" pitchFamily="34" charset="-122"/>
                <a:ea typeface="微软雅黑 Light" panose="020B0502040204020203" pitchFamily="34" charset="-122"/>
              </a:rPr>
              <a:t>续流二极管（</a:t>
            </a:r>
            <a:r>
              <a:rPr lang="en-US" altLang="zh-CN" sz="1200" dirty="0" smtClean="0">
                <a:latin typeface="微软雅黑 Light" panose="020B0502040204020203" pitchFamily="34" charset="-122"/>
                <a:ea typeface="微软雅黑 Light" panose="020B0502040204020203" pitchFamily="34" charset="-122"/>
              </a:rPr>
              <a:t>FWD</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Freewheeling Diode</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3" name="右箭头 22"/>
          <p:cNvSpPr/>
          <p:nvPr/>
        </p:nvSpPr>
        <p:spPr>
          <a:xfrm>
            <a:off x="2999740" y="487045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34645" y="4150360"/>
            <a:ext cx="2599690" cy="1783080"/>
            <a:chOff x="527" y="6875"/>
            <a:chExt cx="4094" cy="2808"/>
          </a:xfrm>
        </p:grpSpPr>
        <p:pic>
          <p:nvPicPr>
            <p:cNvPr id="10" name="图片 9"/>
            <p:cNvPicPr>
              <a:picLocks noChangeAspect="1"/>
            </p:cNvPicPr>
            <p:nvPr/>
          </p:nvPicPr>
          <p:blipFill>
            <a:blip r:embed="rId7"/>
            <a:stretch>
              <a:fillRect/>
            </a:stretch>
          </p:blipFill>
          <p:spPr>
            <a:xfrm>
              <a:off x="527" y="6875"/>
              <a:ext cx="4095" cy="2808"/>
            </a:xfrm>
            <a:prstGeom prst="rect">
              <a:avLst/>
            </a:prstGeom>
          </p:spPr>
        </p:pic>
        <p:cxnSp>
          <p:nvCxnSpPr>
            <p:cNvPr id="11" name="直接连接符 10"/>
            <p:cNvCxnSpPr/>
            <p:nvPr/>
          </p:nvCxnSpPr>
          <p:spPr>
            <a:xfrm flipV="1">
              <a:off x="3135" y="8689"/>
              <a:ext cx="0" cy="567"/>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3248" y="8461"/>
              <a:ext cx="680" cy="1"/>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4155" y="8689"/>
              <a:ext cx="0" cy="567"/>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grpSp>
      <p:pic>
        <p:nvPicPr>
          <p:cNvPr id="17" name="图片 16"/>
          <p:cNvPicPr>
            <a:picLocks noChangeAspect="1"/>
          </p:cNvPicPr>
          <p:nvPr/>
        </p:nvPicPr>
        <p:blipFill>
          <a:blip r:embed="rId7"/>
          <a:stretch>
            <a:fillRect/>
          </a:stretch>
        </p:blipFill>
        <p:spPr>
          <a:xfrm>
            <a:off x="3441065" y="4150360"/>
            <a:ext cx="2600325" cy="1783080"/>
          </a:xfrm>
          <a:prstGeom prst="rect">
            <a:avLst/>
          </a:prstGeom>
        </p:spPr>
      </p:pic>
      <p:cxnSp>
        <p:nvCxnSpPr>
          <p:cNvPr id="18" name="直接连接符 17"/>
          <p:cNvCxnSpPr/>
          <p:nvPr/>
        </p:nvCxnSpPr>
        <p:spPr>
          <a:xfrm>
            <a:off x="5116830" y="5302250"/>
            <a:ext cx="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flipV="1">
            <a:off x="5168900" y="5157470"/>
            <a:ext cx="431800" cy="6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5744845" y="5302250"/>
            <a:ext cx="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4871085" y="4406900"/>
            <a:ext cx="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8"/>
            </p:custDataLst>
          </p:nvPr>
        </p:nvSpPr>
        <p:spPr>
          <a:xfrm>
            <a:off x="744855" y="6022340"/>
            <a:ext cx="4885690" cy="429895"/>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VT1</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导通过程，不仅要提供</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上的负载电流，还要提供</a:t>
            </a:r>
            <a:r>
              <a:rPr lang="en-US" altLang="zh-CN" sz="1200" dirty="0" smtClean="0">
                <a:highlight>
                  <a:srgbClr val="FFFF00"/>
                </a:highlight>
                <a:latin typeface="微软雅黑 Light" panose="020B0502040204020203" pitchFamily="34" charset="-122"/>
                <a:ea typeface="微软雅黑 Light" panose="020B0502040204020203" pitchFamily="34" charset="-122"/>
              </a:rPr>
              <a:t>VD2</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阻断的电流，这里通常用一个电容来等效</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9"/>
            </p:custDataLst>
          </p:nvPr>
        </p:nvSpPr>
        <p:spPr>
          <a:xfrm>
            <a:off x="7391400" y="1109980"/>
            <a:ext cx="3884930" cy="927735"/>
          </a:xfrm>
          <a:prstGeom prst="rect">
            <a:avLst/>
          </a:prstGeom>
          <a:noFill/>
        </p:spPr>
        <p:txBody>
          <a:bodyPr wrap="square" rtlCol="0">
            <a:noAutofit/>
          </a:bodyPr>
          <a:p>
            <a:pPr marL="171450" indent="-171450" algn="l">
              <a:lnSpc>
                <a:spcPct val="150000"/>
              </a:lnSpc>
              <a:buFont typeface="Wingdings" panose="05000000000000000000" charset="0"/>
              <a:buChar char="Ø"/>
            </a:pPr>
            <a:r>
              <a:rPr lang="zh-CN" altLang="en-US" sz="1200" dirty="0" smtClean="0">
                <a:highlight>
                  <a:srgbClr val="00FF00"/>
                </a:highlight>
                <a:latin typeface="微软雅黑 Light" panose="020B0502040204020203" pitchFamily="34" charset="-122"/>
                <a:ea typeface="微软雅黑 Light" panose="020B0502040204020203" pitchFamily="34" charset="-122"/>
              </a:rPr>
              <a:t>反向恢复特性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反向恢复时间</a:t>
            </a:r>
            <a:r>
              <a:rPr lang="en-US" altLang="zh-CN" sz="1200" dirty="0" smtClean="0">
                <a:latin typeface="微软雅黑 Light" panose="020B0502040204020203" pitchFamily="34" charset="-122"/>
                <a:ea typeface="微软雅黑 Light" panose="020B0502040204020203" pitchFamily="34" charset="-122"/>
              </a:rPr>
              <a:t>trr</a:t>
            </a:r>
            <a:r>
              <a:rPr lang="zh-CN" altLang="en-US" sz="1200" dirty="0" smtClean="0">
                <a:latin typeface="微软雅黑 Light" panose="020B0502040204020203" pitchFamily="34" charset="-122"/>
                <a:ea typeface="微软雅黑 Light" panose="020B0502040204020203" pitchFamily="34" charset="-122"/>
              </a:rPr>
              <a:t>：二极管从导通状态恢复到具有阻断能力时所需要的时间，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实质是</a:t>
            </a:r>
            <a:r>
              <a:rPr lang="zh-CN" altLang="en-US" sz="1200" b="1" dirty="0" smtClean="0">
                <a:highlight>
                  <a:srgbClr val="FFFF00"/>
                </a:highlight>
                <a:latin typeface="微软雅黑 Light" panose="020B0502040204020203" pitchFamily="34" charset="-122"/>
                <a:ea typeface="微软雅黑 Light" panose="020B0502040204020203" pitchFamily="34" charset="-122"/>
              </a:rPr>
              <a:t>电荷存储效应</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trr</a:t>
            </a:r>
            <a:r>
              <a:rPr lang="zh-CN" altLang="en-US" sz="1200" dirty="0" smtClean="0">
                <a:highlight>
                  <a:srgbClr val="FFFF00"/>
                </a:highlight>
                <a:latin typeface="微软雅黑 Light" panose="020B0502040204020203" pitchFamily="34" charset="-122"/>
                <a:ea typeface="微软雅黑 Light" panose="020B0502040204020203" pitchFamily="34" charset="-122"/>
              </a:rPr>
              <a:t>就是存储电荷消失所需要的时间</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0"/>
            </p:custDataLst>
          </p:nvPr>
        </p:nvSpPr>
        <p:spPr>
          <a:xfrm>
            <a:off x="7505700" y="4079240"/>
            <a:ext cx="3575050" cy="1026795"/>
          </a:xfrm>
          <a:prstGeom prst="rect">
            <a:avLst/>
          </a:prstGeom>
          <a:noFill/>
        </p:spPr>
        <p:txBody>
          <a:bodyPr wrap="square" rtlCol="0">
            <a:noAutofit/>
          </a:bodyPr>
          <a:p>
            <a:pPr marL="171450" indent="-171450" algn="l">
              <a:lnSpc>
                <a:spcPct val="100000"/>
              </a:lnSpc>
              <a:buFont typeface="Wingdings" panose="05000000000000000000" charset="0"/>
              <a:buChar char="Ø"/>
            </a:pPr>
            <a:r>
              <a:rPr lang="zh-CN" altLang="en-US" sz="1200" dirty="0" smtClean="0">
                <a:highlight>
                  <a:srgbClr val="00FF00"/>
                </a:highlight>
                <a:latin typeface="微软雅黑 Light" panose="020B0502040204020203" pitchFamily="34" charset="-122"/>
                <a:ea typeface="微软雅黑 Light" panose="020B0502040204020203" pitchFamily="34" charset="-122"/>
              </a:rPr>
              <a:t>肖特基二极管（快</a:t>
            </a:r>
            <a:r>
              <a:rPr lang="zh-CN" altLang="en-US" sz="1200" dirty="0" smtClean="0">
                <a:highlight>
                  <a:srgbClr val="00FF00"/>
                </a:highlight>
                <a:latin typeface="微软雅黑 Light" panose="020B0502040204020203" pitchFamily="34" charset="-122"/>
                <a:ea typeface="微软雅黑 Light" panose="020B0502040204020203" pitchFamily="34" charset="-122"/>
              </a:rPr>
              <a:t>恢复）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肖特基接触：</a:t>
            </a:r>
            <a:r>
              <a:rPr lang="en-US" altLang="zh-CN" sz="1200" dirty="0" smtClean="0">
                <a:latin typeface="微软雅黑 Light" panose="020B0502040204020203" pitchFamily="34" charset="-122"/>
                <a:ea typeface="微软雅黑 Light" panose="020B0502040204020203" pitchFamily="34" charset="-122"/>
              </a:rPr>
              <a:t>N</a:t>
            </a:r>
            <a:r>
              <a:rPr lang="zh-CN" altLang="en-US" sz="1200" dirty="0" smtClean="0">
                <a:latin typeface="微软雅黑 Light" panose="020B0502040204020203" pitchFamily="34" charset="-122"/>
                <a:ea typeface="微软雅黑 Light" panose="020B0502040204020203" pitchFamily="34" charset="-122"/>
              </a:rPr>
              <a:t>型半导体与金属接触，没有电荷存储效应，反向恢复</a:t>
            </a:r>
            <a:r>
              <a:rPr lang="zh-CN" altLang="en-US" sz="1200" dirty="0" smtClean="0">
                <a:latin typeface="微软雅黑 Light" panose="020B0502040204020203" pitchFamily="34" charset="-122"/>
                <a:ea typeface="微软雅黑 Light" panose="020B0502040204020203" pitchFamily="34" charset="-122"/>
              </a:rPr>
              <a:t>快；</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正向导通压降小（</a:t>
            </a:r>
            <a:r>
              <a:rPr lang="en-US" altLang="zh-CN" sz="1200" dirty="0" smtClean="0">
                <a:latin typeface="微软雅黑 Light" panose="020B0502040204020203" pitchFamily="34" charset="-122"/>
                <a:ea typeface="微软雅黑 Light" panose="020B0502040204020203" pitchFamily="34" charset="-122"/>
              </a:rPr>
              <a:t>0.2-0.3V</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不适用工作电压超过</a:t>
            </a:r>
            <a:r>
              <a:rPr lang="en-US" altLang="zh-CN" sz="1200" dirty="0" smtClean="0">
                <a:latin typeface="微软雅黑 Light" panose="020B0502040204020203" pitchFamily="34" charset="-122"/>
                <a:ea typeface="微软雅黑 Light" panose="020B0502040204020203" pitchFamily="34" charset="-122"/>
              </a:rPr>
              <a:t>200V</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场合；</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5" name="右箭头 24"/>
          <p:cNvSpPr/>
          <p:nvPr/>
        </p:nvSpPr>
        <p:spPr>
          <a:xfrm rot="5400000">
            <a:off x="7787005" y="38265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V="1">
            <a:off x="5447030" y="1268730"/>
            <a:ext cx="14414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1"/>
            </p:custDataLst>
          </p:nvPr>
        </p:nvSpPr>
        <p:spPr>
          <a:xfrm>
            <a:off x="5116830" y="908685"/>
            <a:ext cx="125730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后面是指数</a:t>
            </a:r>
            <a:r>
              <a:rPr lang="zh-CN" altLang="en-US" sz="1200" dirty="0" smtClean="0">
                <a:highlight>
                  <a:srgbClr val="FFFF00"/>
                </a:highlight>
                <a:latin typeface="微软雅黑 Light" panose="020B0502040204020203" pitchFamily="34" charset="-122"/>
                <a:ea typeface="微软雅黑 Light" panose="020B0502040204020203" pitchFamily="34" charset="-122"/>
              </a:rPr>
              <a:t>增长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2"/>
            </p:custDataLst>
          </p:nvPr>
        </p:nvSpPr>
        <p:spPr>
          <a:xfrm>
            <a:off x="7458075" y="5641340"/>
            <a:ext cx="4202430" cy="1238885"/>
          </a:xfrm>
          <a:prstGeom prst="rect">
            <a:avLst/>
          </a:prstGeom>
          <a:noFill/>
        </p:spPr>
        <p:txBody>
          <a:bodyPr wrap="square" rtlCol="0">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rPr>
              <a:t>资料参考：</a:t>
            </a:r>
            <a:endParaRPr lang="zh-CN" altLang="en-US" sz="12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[1] https://bbs.huaweicloud.com/blogs/330572</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[2] https://zhuanlan.zhihu.com/p/163708995</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[3] https://zhuanlan.zhihu.com/p/501004353</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[4] https://zhuanlan.zhihu.com/p/630952334</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[5] </a:t>
            </a:r>
            <a:r>
              <a:rPr lang="zh-CN" altLang="en-US"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肖特基）</a:t>
            </a:r>
            <a:r>
              <a:rPr lang="en-US" altLang="zh-CN" sz="1200" dirty="0" smtClean="0">
                <a:latin typeface="微软雅黑 Light" panose="020B0502040204020203" pitchFamily="34" charset="-122"/>
                <a:ea typeface="微软雅黑 Light" panose="020B0502040204020203" pitchFamily="34" charset="-122"/>
              </a:rPr>
              <a:t>https://zhuanlan.zhihu.com/p/501004353</a:t>
            </a:r>
            <a:endParaRPr lang="en-US" altLang="zh-CN" sz="1200" dirty="0" smtClean="0">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3"/>
            </p:custDataLst>
          </p:nvPr>
        </p:nvSpPr>
        <p:spPr>
          <a:xfrm>
            <a:off x="9479280" y="2131695"/>
            <a:ext cx="1816100" cy="64897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需要注意的问题：影响二极管的工作频率、反向恢复</a:t>
            </a:r>
            <a:r>
              <a:rPr lang="zh-CN" altLang="en-US" sz="1200" dirty="0" smtClean="0">
                <a:highlight>
                  <a:srgbClr val="FF00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1" name="直接连接符 30"/>
          <p:cNvCxnSpPr>
            <a:endCxn id="32" idx="1"/>
          </p:cNvCxnSpPr>
          <p:nvPr/>
        </p:nvCxnSpPr>
        <p:spPr>
          <a:xfrm>
            <a:off x="9047480" y="3222625"/>
            <a:ext cx="1296035" cy="262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14"/>
            </p:custDataLst>
          </p:nvPr>
        </p:nvSpPr>
        <p:spPr>
          <a:xfrm>
            <a:off x="10343515" y="3333750"/>
            <a:ext cx="163068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这个过程会产生</a:t>
            </a:r>
            <a:r>
              <a:rPr lang="zh-CN" altLang="en-US" sz="1200" dirty="0" smtClean="0">
                <a:highlight>
                  <a:srgbClr val="FFFF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15"/>
          <a:stretch>
            <a:fillRect/>
          </a:stretch>
        </p:blipFill>
        <p:spPr>
          <a:xfrm rot="16200000">
            <a:off x="11133455" y="4373880"/>
            <a:ext cx="895985" cy="315595"/>
          </a:xfrm>
          <a:prstGeom prst="rect">
            <a:avLst/>
          </a:prstGeom>
        </p:spPr>
      </p:pic>
      <p:sp>
        <p:nvSpPr>
          <p:cNvPr id="34" name="文本框 33"/>
          <p:cNvSpPr txBox="1"/>
          <p:nvPr>
            <p:custDataLst>
              <p:tags r:id="rId16"/>
            </p:custDataLst>
          </p:nvPr>
        </p:nvSpPr>
        <p:spPr>
          <a:xfrm>
            <a:off x="7491730" y="5161915"/>
            <a:ext cx="3575050" cy="476885"/>
          </a:xfrm>
          <a:prstGeom prst="rect">
            <a:avLst/>
          </a:prstGeom>
          <a:noFill/>
        </p:spPr>
        <p:txBody>
          <a:bodyPr wrap="square" rtlCol="0">
            <a:noAutofit/>
          </a:bodyPr>
          <a:p>
            <a:pPr marL="171450" indent="-171450" algn="l">
              <a:lnSpc>
                <a:spcPct val="100000"/>
              </a:lnSpc>
              <a:buFont typeface="Wingdings" panose="05000000000000000000" charset="0"/>
              <a:buChar char="Ø"/>
            </a:pPr>
            <a:r>
              <a:rPr lang="zh-CN" altLang="en-US" sz="1200" dirty="0" smtClean="0">
                <a:highlight>
                  <a:srgbClr val="00FF00"/>
                </a:highlight>
                <a:latin typeface="微软雅黑 Light" panose="020B0502040204020203" pitchFamily="34" charset="-122"/>
                <a:ea typeface="微软雅黑 Light" panose="020B0502040204020203" pitchFamily="34" charset="-122"/>
              </a:rPr>
              <a:t>齐纳二极管与雪崩二极管</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用于稳压和</a:t>
            </a:r>
            <a:r>
              <a:rPr lang="en-US" altLang="zh-CN" sz="1200" dirty="0" smtClean="0">
                <a:latin typeface="微软雅黑 Light" panose="020B0502040204020203" pitchFamily="34" charset="-122"/>
                <a:ea typeface="微软雅黑 Light" panose="020B0502040204020203" pitchFamily="34" charset="-122"/>
              </a:rPr>
              <a:t>TVS</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7"/>
            </p:custDataLst>
          </p:nvPr>
        </p:nvSpPr>
        <p:spPr>
          <a:xfrm>
            <a:off x="769620" y="3213100"/>
            <a:ext cx="1868805"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扩散与漂移，如何</a:t>
            </a:r>
            <a:r>
              <a:rPr lang="zh-CN" altLang="en-US" sz="1200" dirty="0" smtClean="0">
                <a:highlight>
                  <a:srgbClr val="FF0000"/>
                </a:highlight>
                <a:latin typeface="微软雅黑 Light" panose="020B0502040204020203" pitchFamily="34" charset="-122"/>
                <a:ea typeface="微软雅黑 Light" panose="020B0502040204020203" pitchFamily="34" charset="-122"/>
              </a:rPr>
              <a:t>理解？</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ACF</a:t>
            </a:r>
            <a:r>
              <a:rPr dirty="0" smtClean="0"/>
              <a:t>电路（有源</a:t>
            </a:r>
            <a:r>
              <a:rPr dirty="0" smtClean="0"/>
              <a:t>钳位的</a:t>
            </a:r>
            <a:r>
              <a:rPr lang="en-US" altLang="zh-CN" dirty="0" smtClean="0"/>
              <a:t>Flyback</a:t>
            </a:r>
            <a:r>
              <a:rPr dirty="0" smtClean="0"/>
              <a:t>）基本工作</a:t>
            </a:r>
            <a:r>
              <a:rPr dirty="0" smtClean="0"/>
              <a:t>原理</a:t>
            </a:r>
            <a:endParaRPr dirty="0" smtClean="0"/>
          </a:p>
        </p:txBody>
      </p:sp>
      <p:pic>
        <p:nvPicPr>
          <p:cNvPr id="10" name="图片 9"/>
          <p:cNvPicPr>
            <a:picLocks noChangeAspect="1"/>
          </p:cNvPicPr>
          <p:nvPr/>
        </p:nvPicPr>
        <p:blipFill>
          <a:blip r:embed="rId1"/>
          <a:stretch>
            <a:fillRect/>
          </a:stretch>
        </p:blipFill>
        <p:spPr>
          <a:xfrm>
            <a:off x="406400" y="1052195"/>
            <a:ext cx="3338513" cy="1781175"/>
          </a:xfrm>
          <a:prstGeom prst="rect">
            <a:avLst/>
          </a:prstGeom>
        </p:spPr>
      </p:pic>
      <p:pic>
        <p:nvPicPr>
          <p:cNvPr id="11" name="图片 10"/>
          <p:cNvPicPr>
            <a:picLocks noChangeAspect="1"/>
          </p:cNvPicPr>
          <p:nvPr/>
        </p:nvPicPr>
        <p:blipFill>
          <a:blip r:embed="rId2"/>
          <a:stretch>
            <a:fillRect/>
          </a:stretch>
        </p:blipFill>
        <p:spPr>
          <a:xfrm>
            <a:off x="4366895" y="1052195"/>
            <a:ext cx="3617595" cy="3148965"/>
          </a:xfrm>
          <a:prstGeom prst="rect">
            <a:avLst/>
          </a:prstGeom>
        </p:spPr>
      </p:pic>
      <p:sp>
        <p:nvSpPr>
          <p:cNvPr id="20" name="文本框 19"/>
          <p:cNvSpPr txBox="1"/>
          <p:nvPr>
            <p:custDataLst>
              <p:tags r:id="rId3"/>
            </p:custDataLst>
          </p:nvPr>
        </p:nvSpPr>
        <p:spPr>
          <a:xfrm>
            <a:off x="479425" y="764540"/>
            <a:ext cx="868680" cy="275590"/>
          </a:xfrm>
          <a:prstGeom prst="rect">
            <a:avLst/>
          </a:prstGeom>
          <a:noFill/>
        </p:spPr>
        <p:txBody>
          <a:bodyPr wrap="square" rtlCol="0">
            <a:spAutoFit/>
          </a:bodyPr>
          <a:p>
            <a:pPr algn="ct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电路</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拓扑</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4"/>
            </p:custDataLst>
          </p:nvPr>
        </p:nvSpPr>
        <p:spPr>
          <a:xfrm>
            <a:off x="4439285" y="764540"/>
            <a:ext cx="3836670" cy="275590"/>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主要关键波形，这是临界调节，界于</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CCM</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DCM</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之间</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838200" y="1629410"/>
            <a:ext cx="360045" cy="115189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190500" y="2781300"/>
            <a:ext cx="1670685" cy="460375"/>
          </a:xfrm>
          <a:prstGeom prst="rect">
            <a:avLst/>
          </a:prstGeom>
          <a:noFill/>
        </p:spPr>
        <p:txBody>
          <a:bodyPr wrap="square" rtlCol="0">
            <a:spAutoFit/>
          </a:bodyPr>
          <a:p>
            <a:pPr algn="l"/>
            <a:r>
              <a:rPr lang="zh-CN" altLang="en-US" sz="1200">
                <a:solidFill>
                  <a:schemeClr val="tx1"/>
                </a:solidFill>
                <a:latin typeface="微软雅黑 Light" panose="020B0502040204020203" pitchFamily="34" charset="-122"/>
                <a:ea typeface="微软雅黑 Light" panose="020B0502040204020203" pitchFamily="34" charset="-122"/>
              </a:rPr>
              <a:t>这个电容的位置是和</a:t>
            </a:r>
            <a:r>
              <a:rPr lang="en-US" altLang="zh-CN" sz="1200">
                <a:solidFill>
                  <a:schemeClr val="tx1"/>
                </a:solidFill>
                <a:latin typeface="微软雅黑 Light" panose="020B0502040204020203" pitchFamily="34" charset="-122"/>
                <a:ea typeface="微软雅黑 Light" panose="020B0502040204020203" pitchFamily="34" charset="-122"/>
              </a:rPr>
              <a:t>AHB</a:t>
            </a:r>
            <a:r>
              <a:rPr lang="zh-CN" altLang="en-US" sz="1200">
                <a:solidFill>
                  <a:schemeClr val="tx1"/>
                </a:solidFill>
                <a:latin typeface="微软雅黑 Light" panose="020B0502040204020203" pitchFamily="34" charset="-122"/>
                <a:ea typeface="微软雅黑 Light" panose="020B0502040204020203" pitchFamily="34" charset="-122"/>
              </a:rPr>
              <a:t>的主要区别</a:t>
            </a:r>
            <a:endParaRPr lang="zh-CN" altLang="en-US" sz="1200">
              <a:solidFill>
                <a:schemeClr val="tx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6"/>
          <a:stretch>
            <a:fillRect/>
          </a:stretch>
        </p:blipFill>
        <p:spPr>
          <a:xfrm>
            <a:off x="550545" y="3370580"/>
            <a:ext cx="2377440" cy="1148715"/>
          </a:xfrm>
          <a:prstGeom prst="rect">
            <a:avLst/>
          </a:prstGeom>
        </p:spPr>
      </p:pic>
      <p:pic>
        <p:nvPicPr>
          <p:cNvPr id="3" name="图片 2"/>
          <p:cNvPicPr>
            <a:picLocks noChangeAspect="1"/>
          </p:cNvPicPr>
          <p:nvPr/>
        </p:nvPicPr>
        <p:blipFill>
          <a:blip r:embed="rId7"/>
          <a:stretch>
            <a:fillRect/>
          </a:stretch>
        </p:blipFill>
        <p:spPr>
          <a:xfrm>
            <a:off x="622300" y="4652645"/>
            <a:ext cx="3086100" cy="1737360"/>
          </a:xfrm>
          <a:prstGeom prst="rect">
            <a:avLst/>
          </a:prstGeom>
        </p:spPr>
      </p:pic>
      <p:sp>
        <p:nvSpPr>
          <p:cNvPr id="33" name="矩形 32"/>
          <p:cNvSpPr/>
          <p:nvPr/>
        </p:nvSpPr>
        <p:spPr>
          <a:xfrm>
            <a:off x="8269605" y="1121410"/>
            <a:ext cx="3481070" cy="56534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4" name="直接连接符 3"/>
          <p:cNvCxnSpPr/>
          <p:nvPr/>
        </p:nvCxnSpPr>
        <p:spPr>
          <a:xfrm flipH="1">
            <a:off x="3142615" y="2637155"/>
            <a:ext cx="2088515" cy="8642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8"/>
            </p:custDataLst>
          </p:nvPr>
        </p:nvSpPr>
        <p:spPr>
          <a:xfrm>
            <a:off x="1437005" y="6381750"/>
            <a:ext cx="2308225" cy="275590"/>
          </a:xfrm>
          <a:prstGeom prst="rect">
            <a:avLst/>
          </a:prstGeom>
          <a:noFill/>
        </p:spPr>
        <p:txBody>
          <a:bodyPr wrap="square" rtlCol="0">
            <a:spAutoFit/>
          </a:bodyPr>
          <a:p>
            <a:pPr algn="l"/>
            <a:r>
              <a:rPr lang="zh-CN" altLang="en-US" sz="1200">
                <a:solidFill>
                  <a:srgbClr val="FF0000"/>
                </a:solidFill>
                <a:latin typeface="微软雅黑 Light" panose="020B0502040204020203" pitchFamily="34" charset="-122"/>
                <a:ea typeface="微软雅黑 Light" panose="020B0502040204020203" pitchFamily="34" charset="-122"/>
              </a:rPr>
              <a:t>死区时间决定了电流会跌</a:t>
            </a:r>
            <a:r>
              <a:rPr lang="zh-CN" altLang="en-US" sz="1200">
                <a:solidFill>
                  <a:srgbClr val="FF0000"/>
                </a:solidFill>
                <a:latin typeface="微软雅黑 Light" panose="020B0502040204020203" pitchFamily="34" charset="-122"/>
                <a:ea typeface="微软雅黑 Light" panose="020B0502040204020203" pitchFamily="34" charset="-122"/>
              </a:rPr>
              <a:t>多少</a:t>
            </a:r>
            <a:endParaRPr lang="zh-CN" altLang="en-US" sz="1200">
              <a:solidFill>
                <a:srgbClr val="FF0000"/>
              </a:solidFill>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H="1">
            <a:off x="2998470" y="5445760"/>
            <a:ext cx="576580" cy="93599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9"/>
          <a:stretch>
            <a:fillRect/>
          </a:stretch>
        </p:blipFill>
        <p:spPr>
          <a:xfrm>
            <a:off x="4006850" y="4652010"/>
            <a:ext cx="1812925" cy="1047750"/>
          </a:xfrm>
          <a:prstGeom prst="rect">
            <a:avLst/>
          </a:prstGeom>
          <a:noFill/>
          <a:ln w="9525">
            <a:noFill/>
          </a:ln>
        </p:spPr>
      </p:pic>
      <p:graphicFrame>
        <p:nvGraphicFramePr>
          <p:cNvPr id="9" name="对象 8"/>
          <p:cNvGraphicFramePr>
            <a:graphicFrameLocks noChangeAspect="1"/>
          </p:cNvGraphicFramePr>
          <p:nvPr/>
        </p:nvGraphicFramePr>
        <p:xfrm>
          <a:off x="4028440" y="5817235"/>
          <a:ext cx="1791586" cy="995220"/>
        </p:xfrm>
        <a:graphic>
          <a:graphicData uri="http://schemas.openxmlformats.org/presentationml/2006/ole">
            <mc:AlternateContent xmlns:mc="http://schemas.openxmlformats.org/markup-compatibility/2006">
              <mc:Choice xmlns:v="urn:schemas-microsoft-com:vml" Requires="v">
                <p:oleObj spid="_x0000_s13" name="" r:id="rId10" imgW="1195070" imgH="663575" progId="Equation.AxMath">
                  <p:embed/>
                </p:oleObj>
              </mc:Choice>
              <mc:Fallback>
                <p:oleObj name="" r:id="rId10" imgW="1195070" imgH="663575" progId="Equation.AxMath">
                  <p:embed/>
                  <p:pic>
                    <p:nvPicPr>
                      <p:cNvPr id="0" name="图片 12"/>
                      <p:cNvPicPr/>
                      <p:nvPr/>
                    </p:nvPicPr>
                    <p:blipFill>
                      <a:blip r:embed="rId11"/>
                      <a:stretch>
                        <a:fillRect/>
                      </a:stretch>
                    </p:blipFill>
                    <p:spPr>
                      <a:xfrm>
                        <a:off x="4028440" y="5817235"/>
                        <a:ext cx="1791586" cy="99522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224935" y="6019831"/>
          <a:ext cx="1520190" cy="370205"/>
        </p:xfrm>
        <a:graphic>
          <a:graphicData uri="http://schemas.openxmlformats.org/presentationml/2006/ole">
            <mc:AlternateContent xmlns:mc="http://schemas.openxmlformats.org/markup-compatibility/2006">
              <mc:Choice xmlns:v="urn:schemas-microsoft-com:vml" Requires="v">
                <p:oleObj spid="_x0000_s15" name="" r:id="rId12" imgW="1013460" imgH="246380" progId="Equation.AxMath">
                  <p:embed/>
                </p:oleObj>
              </mc:Choice>
              <mc:Fallback>
                <p:oleObj name="" r:id="rId12" imgW="1013460" imgH="246380" progId="Equation.AxMath">
                  <p:embed/>
                  <p:pic>
                    <p:nvPicPr>
                      <p:cNvPr id="0" name="图片 14"/>
                      <p:cNvPicPr/>
                      <p:nvPr/>
                    </p:nvPicPr>
                    <p:blipFill>
                      <a:blip r:embed="rId13"/>
                      <a:stretch>
                        <a:fillRect/>
                      </a:stretch>
                    </p:blipFill>
                    <p:spPr>
                      <a:xfrm>
                        <a:off x="6224935" y="6019831"/>
                        <a:ext cx="1520190" cy="370205"/>
                      </a:xfrm>
                      <a:prstGeom prst="rect">
                        <a:avLst/>
                      </a:prstGeom>
                    </p:spPr>
                  </p:pic>
                </p:oleObj>
              </mc:Fallback>
            </mc:AlternateContent>
          </a:graphicData>
        </a:graphic>
      </p:graphicFrame>
      <p:sp>
        <p:nvSpPr>
          <p:cNvPr id="16" name="右箭头 15"/>
          <p:cNvSpPr/>
          <p:nvPr/>
        </p:nvSpPr>
        <p:spPr>
          <a:xfrm>
            <a:off x="5878830" y="6163945"/>
            <a:ext cx="215900" cy="14414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14"/>
            </p:custDataLst>
          </p:nvPr>
        </p:nvSpPr>
        <p:spPr>
          <a:xfrm>
            <a:off x="5879465" y="4879340"/>
            <a:ext cx="2308225" cy="829945"/>
          </a:xfrm>
          <a:prstGeom prst="rect">
            <a:avLst/>
          </a:prstGeom>
          <a:noFill/>
        </p:spPr>
        <p:txBody>
          <a:bodyPr wrap="square" rtlCol="0">
            <a:spAutoFit/>
          </a:bodyPr>
          <a:p>
            <a:pPr algn="l"/>
            <a:r>
              <a:rPr lang="zh-CN" altLang="en-US" sz="1200">
                <a:solidFill>
                  <a:schemeClr val="tx1"/>
                </a:solidFill>
                <a:latin typeface="微软雅黑 Light" panose="020B0502040204020203" pitchFamily="34" charset="-122"/>
                <a:ea typeface="微软雅黑 Light" panose="020B0502040204020203" pitchFamily="34" charset="-122"/>
              </a:rPr>
              <a:t>这里是可以推导出来的，但问题是这里只考虑了电流源</a:t>
            </a:r>
            <a:r>
              <a:rPr lang="en-US" altLang="zh-CN" sz="1200">
                <a:solidFill>
                  <a:schemeClr val="tx1"/>
                </a:solidFill>
                <a:latin typeface="微软雅黑 Light" panose="020B0502040204020203" pitchFamily="34" charset="-122"/>
                <a:ea typeface="微软雅黑 Light" panose="020B0502040204020203" pitchFamily="34" charset="-122"/>
              </a:rPr>
              <a:t>ILM</a:t>
            </a:r>
            <a:r>
              <a:rPr lang="zh-CN" altLang="en-US" sz="1200">
                <a:solidFill>
                  <a:schemeClr val="tx1"/>
                </a:solidFill>
                <a:latin typeface="微软雅黑 Light" panose="020B0502040204020203" pitchFamily="34" charset="-122"/>
                <a:ea typeface="微软雅黑 Light" panose="020B0502040204020203" pitchFamily="34" charset="-122"/>
              </a:rPr>
              <a:t>的激励</a:t>
            </a:r>
            <a:r>
              <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rPr>
              <a:t>，其他电压源的激励我认为应该是太慢了</a:t>
            </a:r>
            <a:endPar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5"/>
          <a:stretch>
            <a:fillRect/>
          </a:stretch>
        </p:blipFill>
        <p:spPr>
          <a:xfrm>
            <a:off x="8470900" y="1268730"/>
            <a:ext cx="3126105" cy="2954655"/>
          </a:xfrm>
          <a:prstGeom prst="rect">
            <a:avLst/>
          </a:prstGeom>
        </p:spPr>
      </p:pic>
      <p:pic>
        <p:nvPicPr>
          <p:cNvPr id="21" name="图片 20"/>
          <p:cNvPicPr>
            <a:picLocks noChangeAspect="1"/>
          </p:cNvPicPr>
          <p:nvPr/>
        </p:nvPicPr>
        <p:blipFill>
          <a:blip r:embed="rId16"/>
          <a:stretch>
            <a:fillRect/>
          </a:stretch>
        </p:blipFill>
        <p:spPr>
          <a:xfrm>
            <a:off x="8759190" y="4292600"/>
            <a:ext cx="2543175" cy="2388870"/>
          </a:xfrm>
          <a:prstGeom prst="rect">
            <a:avLst/>
          </a:prstGeom>
        </p:spPr>
      </p:pic>
      <p:cxnSp>
        <p:nvCxnSpPr>
          <p:cNvPr id="23" name="直接连接符 22"/>
          <p:cNvCxnSpPr/>
          <p:nvPr/>
        </p:nvCxnSpPr>
        <p:spPr>
          <a:xfrm flipV="1">
            <a:off x="6311265" y="2277110"/>
            <a:ext cx="2087880" cy="136842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17"/>
            </p:custDataLst>
          </p:nvPr>
        </p:nvSpPr>
        <p:spPr>
          <a:xfrm>
            <a:off x="8476615" y="777875"/>
            <a:ext cx="3103245" cy="460375"/>
          </a:xfrm>
          <a:prstGeom prst="rect">
            <a:avLst/>
          </a:prstGeom>
          <a:noFill/>
        </p:spPr>
        <p:txBody>
          <a:bodyPr wrap="square" rtlCol="0">
            <a:spAutoFit/>
          </a:bodyPr>
          <a:p>
            <a:pPr algn="ct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等效模型与前一个模式相同，要实现</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ZVS</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a:p>
            <a:pPr algn="ct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就要把</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Coss</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上的电荷抽</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掉</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矩形 24"/>
          <p:cNvSpPr/>
          <p:nvPr/>
        </p:nvSpPr>
        <p:spPr>
          <a:xfrm>
            <a:off x="262255" y="3284855"/>
            <a:ext cx="3481070" cy="343344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7" name="直接连接符 26"/>
          <p:cNvCxnSpPr/>
          <p:nvPr/>
        </p:nvCxnSpPr>
        <p:spPr>
          <a:xfrm flipH="1">
            <a:off x="10127615" y="1196975"/>
            <a:ext cx="1080135" cy="424878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V="1">
            <a:off x="1708150" y="1052195"/>
            <a:ext cx="210185" cy="50419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9" name="文本框 28"/>
          <p:cNvSpPr txBox="1"/>
          <p:nvPr>
            <p:custDataLst>
              <p:tags r:id="rId18"/>
            </p:custDataLst>
          </p:nvPr>
        </p:nvSpPr>
        <p:spPr>
          <a:xfrm>
            <a:off x="1555115" y="808355"/>
            <a:ext cx="2308225" cy="275590"/>
          </a:xfrm>
          <a:prstGeom prst="rect">
            <a:avLst/>
          </a:prstGeom>
          <a:noFill/>
        </p:spPr>
        <p:txBody>
          <a:bodyPr wrap="square" rtlCol="0">
            <a:spAutoFit/>
          </a:bodyPr>
          <a:p>
            <a:pPr algn="l"/>
            <a:r>
              <a:rPr lang="zh-CN" altLang="en-US" sz="1200">
                <a:solidFill>
                  <a:schemeClr val="tx1"/>
                </a:solidFill>
                <a:latin typeface="微软雅黑 Light" panose="020B0502040204020203" pitchFamily="34" charset="-122"/>
                <a:ea typeface="微软雅黑 Light" panose="020B0502040204020203" pitchFamily="34" charset="-122"/>
              </a:rPr>
              <a:t>把</a:t>
            </a:r>
            <a:r>
              <a:rPr lang="en-US" altLang="zh-CN" sz="1200">
                <a:solidFill>
                  <a:schemeClr val="tx1"/>
                </a:solidFill>
                <a:latin typeface="微软雅黑 Light" panose="020B0502040204020203" pitchFamily="34" charset="-122"/>
                <a:ea typeface="微软雅黑 Light" panose="020B0502040204020203" pitchFamily="34" charset="-122"/>
              </a:rPr>
              <a:t>Flyback</a:t>
            </a:r>
            <a:r>
              <a:rPr lang="zh-CN" altLang="en-US" sz="1200">
                <a:solidFill>
                  <a:schemeClr val="tx1"/>
                </a:solidFill>
                <a:latin typeface="微软雅黑 Light" panose="020B0502040204020203" pitchFamily="34" charset="-122"/>
                <a:ea typeface="微软雅黑 Light" panose="020B0502040204020203" pitchFamily="34" charset="-122"/>
              </a:rPr>
              <a:t>中二极管换成</a:t>
            </a:r>
            <a:r>
              <a:rPr lang="zh-CN" altLang="en-US" sz="1200">
                <a:solidFill>
                  <a:schemeClr val="tx1"/>
                </a:solidFill>
                <a:latin typeface="微软雅黑 Light" panose="020B0502040204020203" pitchFamily="34" charset="-122"/>
                <a:ea typeface="微软雅黑 Light" panose="020B0502040204020203" pitchFamily="34" charset="-122"/>
              </a:rPr>
              <a:t>开关管</a:t>
            </a:r>
            <a:endParaRPr lang="zh-CN" altLang="en-US" sz="1200">
              <a:solidFill>
                <a:schemeClr val="tx1"/>
              </a:solidFill>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flipH="1">
            <a:off x="5518785" y="3717290"/>
            <a:ext cx="144145" cy="503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19"/>
            </p:custDataLst>
          </p:nvPr>
        </p:nvSpPr>
        <p:spPr>
          <a:xfrm>
            <a:off x="4107180" y="4191000"/>
            <a:ext cx="1699260" cy="275590"/>
          </a:xfrm>
          <a:prstGeom prst="rect">
            <a:avLst/>
          </a:prstGeom>
          <a:noFill/>
        </p:spPr>
        <p:txBody>
          <a:bodyPr wrap="square" rtlCol="0">
            <a:spAutoFit/>
          </a:bodyPr>
          <a:p>
            <a:pPr algn="l"/>
            <a:r>
              <a:rPr lang="zh-CN" altLang="en-US" sz="1200">
                <a:solidFill>
                  <a:schemeClr val="tx1"/>
                </a:solidFill>
                <a:latin typeface="微软雅黑 Light" panose="020B0502040204020203" pitchFamily="34" charset="-122"/>
                <a:ea typeface="微软雅黑 Light" panose="020B0502040204020203" pitchFamily="34" charset="-122"/>
              </a:rPr>
              <a:t>中间这一段</a:t>
            </a:r>
            <a:r>
              <a:rPr lang="en-US" altLang="zh-CN" sz="1200">
                <a:solidFill>
                  <a:schemeClr val="tx1"/>
                </a:solidFill>
                <a:latin typeface="微软雅黑 Light" panose="020B0502040204020203" pitchFamily="34" charset="-122"/>
                <a:ea typeface="微软雅黑 Light" panose="020B0502040204020203" pitchFamily="34" charset="-122"/>
              </a:rPr>
              <a:t>Lr</a:t>
            </a:r>
            <a:r>
              <a:rPr lang="zh-CN" altLang="en-US" sz="1200">
                <a:solidFill>
                  <a:schemeClr val="tx1"/>
                </a:solidFill>
                <a:latin typeface="微软雅黑 Light" panose="020B0502040204020203" pitchFamily="34" charset="-122"/>
                <a:ea typeface="微软雅黑 Light" panose="020B0502040204020203" pitchFamily="34" charset="-122"/>
              </a:rPr>
              <a:t>和</a:t>
            </a:r>
            <a:r>
              <a:rPr lang="en-US" altLang="zh-CN" sz="1200">
                <a:solidFill>
                  <a:schemeClr val="tx1"/>
                </a:solidFill>
                <a:latin typeface="微软雅黑 Light" panose="020B0502040204020203" pitchFamily="34" charset="-122"/>
                <a:ea typeface="微软雅黑 Light" panose="020B0502040204020203" pitchFamily="34" charset="-122"/>
              </a:rPr>
              <a:t>Cr</a:t>
            </a:r>
            <a:r>
              <a:rPr lang="zh-CN" altLang="en-US" sz="1200">
                <a:solidFill>
                  <a:schemeClr val="tx1"/>
                </a:solidFill>
                <a:latin typeface="微软雅黑 Light" panose="020B0502040204020203" pitchFamily="34" charset="-122"/>
                <a:ea typeface="微软雅黑 Light" panose="020B0502040204020203" pitchFamily="34" charset="-122"/>
              </a:rPr>
              <a:t>振荡</a:t>
            </a:r>
            <a:endParaRPr lang="zh-CN" altLang="en-US" sz="1200">
              <a:solidFill>
                <a:schemeClr val="tx1"/>
              </a:solidFill>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20"/>
            </p:custDataLst>
          </p:nvPr>
        </p:nvSpPr>
        <p:spPr>
          <a:xfrm>
            <a:off x="6455410" y="-27305"/>
            <a:ext cx="5368290" cy="794385"/>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主要参考的是一篇</a:t>
            </a:r>
            <a:r>
              <a:rPr lang="en-US" altLang="zh-CN" sz="1200" b="1" dirty="0" smtClean="0">
                <a:latin typeface="微软雅黑 Light" panose="020B0502040204020203" pitchFamily="34" charset="-122"/>
                <a:ea typeface="微软雅黑 Light" panose="020B0502040204020203" pitchFamily="34" charset="-122"/>
              </a:rPr>
              <a:t>TIE</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sym typeface="+mn-ea"/>
              </a:rPr>
              <a:t>Highly Efficient Secondary-Resonant Active</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Clamp Flyback Converter</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另外还有作者在</a:t>
            </a:r>
            <a:r>
              <a:rPr lang="en-US" altLang="zh-CN" sz="1200" b="1" dirty="0" smtClean="0">
                <a:latin typeface="微软雅黑 Light" panose="020B0502040204020203" pitchFamily="34" charset="-122"/>
                <a:ea typeface="微软雅黑 Light" panose="020B0502040204020203" pitchFamily="34" charset="-122"/>
                <a:sym typeface="+mn-ea"/>
              </a:rPr>
              <a:t>Navitas</a:t>
            </a:r>
            <a:r>
              <a:rPr lang="zh-CN" altLang="en-US" sz="1200" b="1" dirty="0" smtClean="0">
                <a:latin typeface="微软雅黑 Light" panose="020B0502040204020203" pitchFamily="34" charset="-122"/>
                <a:ea typeface="微软雅黑 Light" panose="020B0502040204020203" pitchFamily="34" charset="-122"/>
                <a:sym typeface="+mn-ea"/>
              </a:rPr>
              <a:t>的</a:t>
            </a:r>
            <a:r>
              <a:rPr lang="zh-CN" altLang="en-US" sz="1200" b="1" dirty="0" smtClean="0">
                <a:latin typeface="微软雅黑 Light" panose="020B0502040204020203" pitchFamily="34" charset="-122"/>
                <a:ea typeface="微软雅黑 Light" panose="020B0502040204020203" pitchFamily="34" charset="-122"/>
                <a:sym typeface="+mn-ea"/>
              </a:rPr>
              <a:t>报告《</a:t>
            </a:r>
            <a:r>
              <a:rPr lang="en-US" altLang="zh-CN" sz="1200" b="1" dirty="0" smtClean="0">
                <a:latin typeface="微软雅黑 Light" panose="020B0502040204020203" pitchFamily="34" charset="-122"/>
                <a:ea typeface="微软雅黑 Light" panose="020B0502040204020203" pitchFamily="34" charset="-122"/>
                <a:sym typeface="+mn-ea"/>
              </a:rPr>
              <a:t>Active Clamp Flyback Using GaN Power IC for Power Adapter Applications</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p:txBody>
      </p:sp>
      <p:cxnSp>
        <p:nvCxnSpPr>
          <p:cNvPr id="34" name="直接连接符 33"/>
          <p:cNvCxnSpPr/>
          <p:nvPr/>
        </p:nvCxnSpPr>
        <p:spPr>
          <a:xfrm>
            <a:off x="6094730" y="3572510"/>
            <a:ext cx="635" cy="6483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文本框 34"/>
          <p:cNvSpPr txBox="1"/>
          <p:nvPr>
            <p:custDataLst>
              <p:tags r:id="rId21"/>
            </p:custDataLst>
          </p:nvPr>
        </p:nvSpPr>
        <p:spPr>
          <a:xfrm>
            <a:off x="5926455" y="4191000"/>
            <a:ext cx="2033905" cy="275590"/>
          </a:xfrm>
          <a:prstGeom prst="rect">
            <a:avLst/>
          </a:prstGeom>
          <a:noFill/>
        </p:spPr>
        <p:txBody>
          <a:bodyPr wrap="square" rtlCol="0">
            <a:spAutoFit/>
          </a:bodyPr>
          <a:p>
            <a:pPr algn="l"/>
            <a:r>
              <a:rPr lang="zh-CN" altLang="en-US" sz="1200">
                <a:solidFill>
                  <a:schemeClr val="tx1"/>
                </a:solidFill>
                <a:latin typeface="微软雅黑 Light" panose="020B0502040204020203" pitchFamily="34" charset="-122"/>
                <a:ea typeface="微软雅黑 Light" panose="020B0502040204020203" pitchFamily="34" charset="-122"/>
              </a:rPr>
              <a:t>这一段</a:t>
            </a:r>
            <a:r>
              <a:rPr lang="en-US" altLang="zh-CN" sz="1200">
                <a:solidFill>
                  <a:schemeClr val="tx1"/>
                </a:solidFill>
                <a:latin typeface="微软雅黑 Light" panose="020B0502040204020203" pitchFamily="34" charset="-122"/>
                <a:ea typeface="微软雅黑 Light" panose="020B0502040204020203" pitchFamily="34" charset="-122"/>
              </a:rPr>
              <a:t>(Lr+Lm)</a:t>
            </a:r>
            <a:r>
              <a:rPr lang="zh-CN" altLang="en-US" sz="1200">
                <a:solidFill>
                  <a:schemeClr val="tx1"/>
                </a:solidFill>
                <a:latin typeface="微软雅黑 Light" panose="020B0502040204020203" pitchFamily="34" charset="-122"/>
                <a:ea typeface="微软雅黑 Light" panose="020B0502040204020203" pitchFamily="34" charset="-122"/>
              </a:rPr>
              <a:t>和</a:t>
            </a:r>
            <a:r>
              <a:rPr lang="en-US" altLang="zh-CN" sz="1200">
                <a:solidFill>
                  <a:schemeClr val="tx1"/>
                </a:solidFill>
                <a:latin typeface="微软雅黑 Light" panose="020B0502040204020203" pitchFamily="34" charset="-122"/>
                <a:ea typeface="微软雅黑 Light" panose="020B0502040204020203" pitchFamily="34" charset="-122"/>
              </a:rPr>
              <a:t>Cr</a:t>
            </a:r>
            <a:r>
              <a:rPr lang="zh-CN" altLang="en-US" sz="1200">
                <a:solidFill>
                  <a:schemeClr val="tx1"/>
                </a:solidFill>
                <a:latin typeface="微软雅黑 Light" panose="020B0502040204020203" pitchFamily="34" charset="-122"/>
                <a:ea typeface="微软雅黑 Light" panose="020B0502040204020203" pitchFamily="34" charset="-122"/>
              </a:rPr>
              <a:t>振荡</a:t>
            </a:r>
            <a:endParaRPr lang="zh-CN" altLang="en-US" sz="120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ACF</a:t>
            </a:r>
            <a:r>
              <a:rPr dirty="0" smtClean="0"/>
              <a:t>电路（有源</a:t>
            </a:r>
            <a:r>
              <a:rPr dirty="0" smtClean="0"/>
              <a:t>钳位的</a:t>
            </a:r>
            <a:r>
              <a:rPr lang="en-US" altLang="zh-CN" dirty="0" smtClean="0"/>
              <a:t>Flyback</a:t>
            </a:r>
            <a:r>
              <a:rPr dirty="0" smtClean="0"/>
              <a:t>）基本工作</a:t>
            </a:r>
            <a:r>
              <a:rPr dirty="0" smtClean="0"/>
              <a:t>原理</a:t>
            </a:r>
            <a:endParaRPr dirty="0" smtClean="0"/>
          </a:p>
        </p:txBody>
      </p:sp>
      <p:sp>
        <p:nvSpPr>
          <p:cNvPr id="17" name="文本框 16"/>
          <p:cNvSpPr txBox="1"/>
          <p:nvPr>
            <p:custDataLst>
              <p:tags r:id="rId1"/>
            </p:custDataLst>
          </p:nvPr>
        </p:nvSpPr>
        <p:spPr>
          <a:xfrm>
            <a:off x="6455410" y="-27305"/>
            <a:ext cx="5368290" cy="794385"/>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主要参考的是一篇</a:t>
            </a:r>
            <a:r>
              <a:rPr lang="en-US" altLang="zh-CN" sz="1200" b="1" dirty="0" smtClean="0">
                <a:latin typeface="微软雅黑 Light" panose="020B0502040204020203" pitchFamily="34" charset="-122"/>
                <a:ea typeface="微软雅黑 Light" panose="020B0502040204020203" pitchFamily="34" charset="-122"/>
              </a:rPr>
              <a:t>TIE</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sym typeface="+mn-ea"/>
              </a:rPr>
              <a:t>Highly Efficient Secondary-Resonant Active</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Clamp Flyback Converter</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另外还有作者在</a:t>
            </a:r>
            <a:r>
              <a:rPr lang="en-US" altLang="zh-CN" sz="1200" b="1" dirty="0" smtClean="0">
                <a:latin typeface="微软雅黑 Light" panose="020B0502040204020203" pitchFamily="34" charset="-122"/>
                <a:ea typeface="微软雅黑 Light" panose="020B0502040204020203" pitchFamily="34" charset="-122"/>
                <a:sym typeface="+mn-ea"/>
              </a:rPr>
              <a:t>Navitas</a:t>
            </a:r>
            <a:r>
              <a:rPr lang="zh-CN" altLang="en-US" sz="1200" b="1" dirty="0" smtClean="0">
                <a:latin typeface="微软雅黑 Light" panose="020B0502040204020203" pitchFamily="34" charset="-122"/>
                <a:ea typeface="微软雅黑 Light" panose="020B0502040204020203" pitchFamily="34" charset="-122"/>
                <a:sym typeface="+mn-ea"/>
              </a:rPr>
              <a:t>的</a:t>
            </a:r>
            <a:r>
              <a:rPr lang="zh-CN" altLang="en-US" sz="1200" b="1" dirty="0" smtClean="0">
                <a:latin typeface="微软雅黑 Light" panose="020B0502040204020203" pitchFamily="34" charset="-122"/>
                <a:ea typeface="微软雅黑 Light" panose="020B0502040204020203" pitchFamily="34" charset="-122"/>
                <a:sym typeface="+mn-ea"/>
              </a:rPr>
              <a:t>报告《</a:t>
            </a:r>
            <a:r>
              <a:rPr lang="en-US" altLang="zh-CN" sz="1200" b="1" dirty="0" smtClean="0">
                <a:latin typeface="微软雅黑 Light" panose="020B0502040204020203" pitchFamily="34" charset="-122"/>
                <a:ea typeface="微软雅黑 Light" panose="020B0502040204020203" pitchFamily="34" charset="-122"/>
                <a:sym typeface="+mn-ea"/>
              </a:rPr>
              <a:t>Active Clamp Flyback Using GaN Power IC for Power Adapter Applications</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p:txBody>
      </p:sp>
      <p:pic>
        <p:nvPicPr>
          <p:cNvPr id="32" name="图片 31"/>
          <p:cNvPicPr>
            <a:picLocks noChangeAspect="1"/>
          </p:cNvPicPr>
          <p:nvPr/>
        </p:nvPicPr>
        <p:blipFill>
          <a:blip r:embed="rId2"/>
          <a:stretch>
            <a:fillRect/>
          </a:stretch>
        </p:blipFill>
        <p:spPr>
          <a:xfrm>
            <a:off x="478790" y="908685"/>
            <a:ext cx="3726180" cy="4381500"/>
          </a:xfrm>
          <a:prstGeom prst="rect">
            <a:avLst/>
          </a:prstGeom>
        </p:spPr>
      </p:pic>
      <p:sp>
        <p:nvSpPr>
          <p:cNvPr id="34" name="文本框 33"/>
          <p:cNvSpPr txBox="1"/>
          <p:nvPr>
            <p:custDataLst>
              <p:tags r:id="rId3"/>
            </p:custDataLst>
          </p:nvPr>
        </p:nvSpPr>
        <p:spPr>
          <a:xfrm>
            <a:off x="2926715" y="3430270"/>
            <a:ext cx="1800860" cy="829945"/>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副边二极管实现了</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ZCS</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1200">
                <a:solidFill>
                  <a:srgbClr val="FF0000"/>
                </a:solidFill>
                <a:highlight>
                  <a:srgbClr val="FFFF00"/>
                </a:highlight>
                <a:latin typeface="微软雅黑 Light" panose="020B0502040204020203" pitchFamily="34" charset="-122"/>
                <a:ea typeface="微软雅黑 Light" panose="020B0502040204020203" pitchFamily="34" charset="-122"/>
              </a:rPr>
              <a:t>但如果谐振周期比较长，可能实现不了，作者提了另一种方案</a:t>
            </a:r>
            <a:endParaRPr lang="zh-CN" altLang="en-US" sz="120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4"/>
            </p:custDataLst>
          </p:nvPr>
        </p:nvSpPr>
        <p:spPr>
          <a:xfrm>
            <a:off x="3070860" y="1772920"/>
            <a:ext cx="1699260" cy="275590"/>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主开关管</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S1</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实现了</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ZVS</a:t>
            </a:r>
            <a:endPar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6" name="直接连接符 35"/>
          <p:cNvCxnSpPr>
            <a:stCxn id="35" idx="1"/>
          </p:cNvCxnSpPr>
          <p:nvPr/>
        </p:nvCxnSpPr>
        <p:spPr>
          <a:xfrm flipH="1" flipV="1">
            <a:off x="2854960" y="1268730"/>
            <a:ext cx="215900" cy="64198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7" name="直接连接符 36"/>
          <p:cNvCxnSpPr/>
          <p:nvPr/>
        </p:nvCxnSpPr>
        <p:spPr>
          <a:xfrm flipH="1">
            <a:off x="2782570" y="1917065"/>
            <a:ext cx="28829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flipH="1">
            <a:off x="2638425" y="3573145"/>
            <a:ext cx="288290" cy="5759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5"/>
            </p:custDataLst>
          </p:nvPr>
        </p:nvSpPr>
        <p:spPr>
          <a:xfrm>
            <a:off x="3070860" y="4653280"/>
            <a:ext cx="1699260" cy="460375"/>
          </a:xfrm>
          <a:prstGeom prst="rect">
            <a:avLst/>
          </a:prstGeom>
          <a:noFill/>
        </p:spPr>
        <p:txBody>
          <a:bodyPr wrap="square" rtlCol="0">
            <a:spAutoFit/>
          </a:bodyPr>
          <a:p>
            <a:pPr algn="l"/>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但是</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Vcr</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的平均值为什么是</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nVo</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我没有明白！</a:t>
            </a:r>
            <a:endPar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6"/>
            </p:custDataLst>
          </p:nvPr>
        </p:nvSpPr>
        <p:spPr>
          <a:xfrm>
            <a:off x="766445" y="5445760"/>
            <a:ext cx="3860165" cy="460375"/>
          </a:xfrm>
          <a:prstGeom prst="rect">
            <a:avLst/>
          </a:prstGeom>
          <a:noFill/>
        </p:spPr>
        <p:txBody>
          <a:bodyPr wrap="square" rtlCol="0">
            <a:spAutoFit/>
          </a:bodyPr>
          <a:p>
            <a:pPr marL="171450" indent="-171450" algn="l">
              <a:buFont typeface="Wingdings" panose="05000000000000000000" charset="0"/>
              <a:buChar char="p"/>
            </a:pP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另外，当副边是同步整流时，同步整流的驱动逻辑是如何判断的，也没有特别</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明白！</a:t>
            </a:r>
            <a:endPar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97790" y="-2299970"/>
            <a:ext cx="6157913" cy="228123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常用电路</a:t>
            </a:r>
            <a:r>
              <a:rPr dirty="0" smtClean="0"/>
              <a:t>设计</a:t>
            </a:r>
            <a:endParaRPr dirty="0" smtClean="0"/>
          </a:p>
        </p:txBody>
      </p:sp>
      <p:pic>
        <p:nvPicPr>
          <p:cNvPr id="14" name="图片 13"/>
          <p:cNvPicPr>
            <a:picLocks noChangeAspect="1"/>
          </p:cNvPicPr>
          <p:nvPr/>
        </p:nvPicPr>
        <p:blipFill>
          <a:blip r:embed="rId2"/>
          <a:stretch>
            <a:fillRect/>
          </a:stretch>
        </p:blipFill>
        <p:spPr>
          <a:xfrm>
            <a:off x="118110" y="836930"/>
            <a:ext cx="7876637" cy="2696051"/>
          </a:xfrm>
          <a:prstGeom prst="rect">
            <a:avLst/>
          </a:prstGeom>
        </p:spPr>
      </p:pic>
      <p:pic>
        <p:nvPicPr>
          <p:cNvPr id="2" name="图片 1"/>
          <p:cNvPicPr>
            <a:picLocks noChangeAspect="1"/>
          </p:cNvPicPr>
          <p:nvPr/>
        </p:nvPicPr>
        <p:blipFill>
          <a:blip r:embed="rId3"/>
          <a:stretch>
            <a:fillRect/>
          </a:stretch>
        </p:blipFill>
        <p:spPr>
          <a:xfrm>
            <a:off x="46355" y="3932555"/>
            <a:ext cx="8248015" cy="2841625"/>
          </a:xfrm>
          <a:prstGeom prst="rect">
            <a:avLst/>
          </a:prstGeom>
        </p:spPr>
      </p:pic>
      <p:pic>
        <p:nvPicPr>
          <p:cNvPr id="20" name="图片 19"/>
          <p:cNvPicPr>
            <a:picLocks noChangeAspect="1"/>
          </p:cNvPicPr>
          <p:nvPr/>
        </p:nvPicPr>
        <p:blipFill>
          <a:blip r:embed="rId4"/>
          <a:stretch>
            <a:fillRect/>
          </a:stretch>
        </p:blipFill>
        <p:spPr>
          <a:xfrm>
            <a:off x="8615045" y="836930"/>
            <a:ext cx="5288915" cy="3589655"/>
          </a:xfrm>
          <a:prstGeom prst="rect">
            <a:avLst/>
          </a:prstGeom>
        </p:spPr>
      </p:pic>
      <p:sp>
        <p:nvSpPr>
          <p:cNvPr id="3" name="文本框 2"/>
          <p:cNvSpPr txBox="1"/>
          <p:nvPr>
            <p:custDataLst>
              <p:tags r:id="rId5"/>
            </p:custDataLst>
          </p:nvPr>
        </p:nvSpPr>
        <p:spPr>
          <a:xfrm>
            <a:off x="7994650" y="134620"/>
            <a:ext cx="2119630" cy="259080"/>
          </a:xfrm>
          <a:prstGeom prst="rect">
            <a:avLst/>
          </a:prstGeom>
          <a:noFill/>
        </p:spPr>
        <p:txBody>
          <a:bodyPr wrap="square" rtlCol="0">
            <a:noAutofit/>
          </a:bodyPr>
          <a:p>
            <a:pPr lvl="0" algn="l">
              <a:buClrTx/>
              <a:buSzTx/>
              <a:buFont typeface="Wingdings" panose="05000000000000000000" charset="0"/>
            </a:pPr>
            <a:r>
              <a:rPr lang="zh-CN" altLang="en-US" sz="1200" b="1" i="1" dirty="0" smtClean="0">
                <a:latin typeface="微软雅黑 Light" panose="020B0502040204020203" pitchFamily="34" charset="-122"/>
                <a:ea typeface="微软雅黑 Light" panose="020B0502040204020203" pitchFamily="34" charset="-122"/>
              </a:rPr>
              <a:t>以</a:t>
            </a:r>
            <a:r>
              <a:rPr lang="en-US" altLang="zh-CN" sz="1200" b="1" i="1" dirty="0" smtClean="0">
                <a:latin typeface="微软雅黑 Light" panose="020B0502040204020203" pitchFamily="34" charset="-122"/>
                <a:ea typeface="微软雅黑 Light" panose="020B0502040204020203" pitchFamily="34" charset="-122"/>
              </a:rPr>
              <a:t>PCS</a:t>
            </a:r>
            <a:r>
              <a:rPr lang="zh-CN" altLang="en-US" sz="1200" b="1" i="1" dirty="0" smtClean="0">
                <a:latin typeface="微软雅黑 Light" panose="020B0502040204020203" pitchFamily="34" charset="-122"/>
                <a:ea typeface="微软雅黑 Light" panose="020B0502040204020203" pitchFamily="34" charset="-122"/>
              </a:rPr>
              <a:t>的直流辅电为例</a:t>
            </a:r>
            <a:endParaRPr lang="zh-CN" altLang="en-US" sz="1200" b="1" i="1" dirty="0" smtClean="0">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6"/>
            </p:custDataLst>
          </p:nvPr>
        </p:nvSpPr>
        <p:spPr>
          <a:xfrm>
            <a:off x="7894320" y="1557020"/>
            <a:ext cx="977265" cy="25781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个</a:t>
            </a:r>
            <a:r>
              <a:rPr lang="zh-CN" altLang="en-US" sz="1200" dirty="0" smtClean="0">
                <a:highlight>
                  <a:srgbClr val="FFFF00"/>
                </a:highlight>
                <a:latin typeface="微软雅黑 Light" panose="020B0502040204020203" pitchFamily="34" charset="-122"/>
                <a:ea typeface="微软雅黑 Light" panose="020B0502040204020203" pitchFamily="34" charset="-122"/>
              </a:rPr>
              <a:t>主绕组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8472170" y="837565"/>
            <a:ext cx="867410" cy="2109470"/>
          </a:xfrm>
          <a:prstGeom prst="rect">
            <a:avLst/>
          </a:prstGeom>
          <a:noFill/>
          <a:ln w="9525">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7"/>
            </p:custDataLst>
          </p:nvPr>
        </p:nvSpPr>
        <p:spPr>
          <a:xfrm>
            <a:off x="3567430" y="2409190"/>
            <a:ext cx="977265" cy="2578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输入</a:t>
            </a:r>
            <a:r>
              <a:rPr lang="en-US" altLang="zh-CN"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等分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8"/>
            </p:custDataLst>
          </p:nvPr>
        </p:nvSpPr>
        <p:spPr>
          <a:xfrm>
            <a:off x="3430905" y="3861435"/>
            <a:ext cx="977265" cy="257810"/>
          </a:xfrm>
          <a:prstGeom prst="rect">
            <a:avLst/>
          </a:prstGeom>
          <a:noFill/>
        </p:spPr>
        <p:txBody>
          <a:bodyPr wrap="square" rtlCol="0">
            <a:noAutofit/>
          </a:bodyPr>
          <a:p>
            <a:pPr indent="0">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个主</a:t>
            </a:r>
            <a:r>
              <a:rPr lang="zh-CN" altLang="en-US" sz="1200" dirty="0" smtClean="0">
                <a:highlight>
                  <a:srgbClr val="FFFF00"/>
                </a:highlight>
                <a:latin typeface="微软雅黑 Light" panose="020B0502040204020203" pitchFamily="34" charset="-122"/>
                <a:ea typeface="微软雅黑 Light" panose="020B0502040204020203" pitchFamily="34" charset="-122"/>
              </a:rPr>
              <a:t>开关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2" name="直接连接符 11"/>
          <p:cNvCxnSpPr/>
          <p:nvPr/>
        </p:nvCxnSpPr>
        <p:spPr>
          <a:xfrm flipV="1">
            <a:off x="4544695" y="1685925"/>
            <a:ext cx="3134360" cy="8521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7" name="直接连接符 6"/>
          <p:cNvCxnSpPr>
            <a:stCxn id="4" idx="3"/>
          </p:cNvCxnSpPr>
          <p:nvPr/>
        </p:nvCxnSpPr>
        <p:spPr>
          <a:xfrm flipH="1">
            <a:off x="4078605" y="2538095"/>
            <a:ext cx="466090" cy="132334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9"/>
            </p:custDataLst>
          </p:nvPr>
        </p:nvSpPr>
        <p:spPr>
          <a:xfrm>
            <a:off x="9406890" y="579755"/>
            <a:ext cx="977265" cy="2578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主电源</a:t>
            </a:r>
            <a:r>
              <a:rPr lang="zh-CN" altLang="en-US" sz="1200" dirty="0" smtClean="0">
                <a:highlight>
                  <a:srgbClr val="FFFF00"/>
                </a:highlight>
                <a:latin typeface="微软雅黑 Light" panose="020B0502040204020203" pitchFamily="34" charset="-122"/>
                <a:ea typeface="微软雅黑 Light" panose="020B0502040204020203" pitchFamily="34" charset="-122"/>
              </a:rPr>
              <a:t>绕组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flipV="1">
            <a:off x="9406890" y="836295"/>
            <a:ext cx="216535" cy="492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10"/>
            </p:custDataLst>
          </p:nvPr>
        </p:nvSpPr>
        <p:spPr>
          <a:xfrm>
            <a:off x="9551035" y="4509135"/>
            <a:ext cx="1157605" cy="2578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加强绝缘</a:t>
            </a:r>
            <a:r>
              <a:rPr lang="zh-CN" altLang="en-US" sz="1200" dirty="0" smtClean="0">
                <a:highlight>
                  <a:srgbClr val="FFFF00"/>
                </a:highlight>
                <a:latin typeface="微软雅黑 Light" panose="020B0502040204020203" pitchFamily="34" charset="-122"/>
                <a:ea typeface="微软雅黑 Light" panose="020B0502040204020203" pitchFamily="34" charset="-122"/>
              </a:rPr>
              <a:t>绕组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5" name="直接连接符 14"/>
          <p:cNvCxnSpPr/>
          <p:nvPr/>
        </p:nvCxnSpPr>
        <p:spPr>
          <a:xfrm>
            <a:off x="9551670" y="2780665"/>
            <a:ext cx="215265" cy="17284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6" name="图片 15"/>
          <p:cNvPicPr>
            <a:picLocks noChangeAspect="1"/>
          </p:cNvPicPr>
          <p:nvPr/>
        </p:nvPicPr>
        <p:blipFill>
          <a:blip r:embed="rId11"/>
          <a:stretch>
            <a:fillRect/>
          </a:stretch>
        </p:blipFill>
        <p:spPr>
          <a:xfrm>
            <a:off x="8687435" y="5013325"/>
            <a:ext cx="7661910" cy="2731135"/>
          </a:xfrm>
          <a:prstGeom prst="rect">
            <a:avLst/>
          </a:prstGeom>
        </p:spPr>
      </p:pic>
      <p:sp>
        <p:nvSpPr>
          <p:cNvPr id="17" name="文本框 16"/>
          <p:cNvSpPr txBox="1"/>
          <p:nvPr>
            <p:custDataLst>
              <p:tags r:id="rId12"/>
            </p:custDataLst>
          </p:nvPr>
        </p:nvSpPr>
        <p:spPr>
          <a:xfrm>
            <a:off x="10559415" y="7245350"/>
            <a:ext cx="2506980" cy="25781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TL431+UCC3844</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的反馈</a:t>
            </a:r>
            <a:r>
              <a:rPr lang="zh-CN" altLang="en-US" sz="1200" dirty="0" smtClean="0">
                <a:highlight>
                  <a:srgbClr val="FFFF00"/>
                </a:highlight>
                <a:latin typeface="微软雅黑 Light" panose="020B0502040204020203" pitchFamily="34" charset="-122"/>
                <a:ea typeface="微软雅黑 Light" panose="020B0502040204020203" pitchFamily="34" charset="-122"/>
              </a:rPr>
              <a:t>控制电路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13"/>
          <a:stretch>
            <a:fillRect/>
          </a:stretch>
        </p:blipFill>
        <p:spPr>
          <a:xfrm>
            <a:off x="7868920" y="-5139690"/>
            <a:ext cx="6035040" cy="4960620"/>
          </a:xfrm>
          <a:prstGeom prst="rect">
            <a:avLst/>
          </a:prstGeom>
        </p:spPr>
      </p:pic>
      <p:cxnSp>
        <p:nvCxnSpPr>
          <p:cNvPr id="19" name="直接连接符 18"/>
          <p:cNvCxnSpPr/>
          <p:nvPr/>
        </p:nvCxnSpPr>
        <p:spPr>
          <a:xfrm flipV="1">
            <a:off x="7894955" y="-1827530"/>
            <a:ext cx="110490" cy="29521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2835910" y="-383540"/>
            <a:ext cx="3350260" cy="30416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电源绕组产生的电压与原启动电压二极管</a:t>
            </a:r>
            <a:r>
              <a:rPr lang="zh-CN" altLang="en-US" sz="1200" dirty="0" smtClean="0">
                <a:highlight>
                  <a:srgbClr val="FFFF00"/>
                </a:highlight>
                <a:latin typeface="微软雅黑 Light" panose="020B0502040204020203" pitchFamily="34" charset="-122"/>
                <a:ea typeface="微软雅黑 Light" panose="020B0502040204020203" pitchFamily="34" charset="-122"/>
              </a:rPr>
              <a:t>对顶</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6157595" y="-3051810"/>
            <a:ext cx="1593850" cy="47498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这里电容啥用？隔直？保证变压器上是</a:t>
            </a:r>
            <a:r>
              <a:rPr lang="zh-CN" altLang="en-US" sz="1200" dirty="0" smtClean="0">
                <a:highlight>
                  <a:srgbClr val="FF0000"/>
                </a:highlight>
                <a:latin typeface="微软雅黑 Light" panose="020B0502040204020203" pitchFamily="34" charset="-122"/>
                <a:ea typeface="微软雅黑 Light" panose="020B0502040204020203" pitchFamily="34" charset="-122"/>
              </a:rPr>
              <a:t>交流？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23" name="直接连接符 22"/>
          <p:cNvCxnSpPr/>
          <p:nvPr/>
        </p:nvCxnSpPr>
        <p:spPr>
          <a:xfrm flipH="1" flipV="1">
            <a:off x="7751445" y="-2835275"/>
            <a:ext cx="2376170"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12432030" y="-1395730"/>
            <a:ext cx="28765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flipH="1">
            <a:off x="12792075" y="-1395730"/>
            <a:ext cx="71755" cy="576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6" name="文本框 25"/>
          <p:cNvSpPr txBox="1"/>
          <p:nvPr>
            <p:custDataLst>
              <p:tags r:id="rId16"/>
            </p:custDataLst>
          </p:nvPr>
        </p:nvSpPr>
        <p:spPr>
          <a:xfrm>
            <a:off x="11783695" y="-819150"/>
            <a:ext cx="1593850" cy="47498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这里电容啥用？隔直？保证变压器上是</a:t>
            </a:r>
            <a:r>
              <a:rPr lang="zh-CN" altLang="en-US" sz="1200" dirty="0" smtClean="0">
                <a:highlight>
                  <a:srgbClr val="FF0000"/>
                </a:highlight>
                <a:latin typeface="微软雅黑 Light" panose="020B0502040204020203" pitchFamily="34" charset="-122"/>
                <a:ea typeface="微软雅黑 Light" panose="020B0502040204020203" pitchFamily="34" charset="-122"/>
              </a:rPr>
              <a:t>交流？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7"/>
            </p:custDataLst>
          </p:nvPr>
        </p:nvSpPr>
        <p:spPr>
          <a:xfrm>
            <a:off x="7758430" y="3055620"/>
            <a:ext cx="1113155" cy="2578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辅助电源</a:t>
            </a:r>
            <a:r>
              <a:rPr lang="zh-CN" altLang="en-US" sz="1200" dirty="0" smtClean="0">
                <a:highlight>
                  <a:srgbClr val="FFFF00"/>
                </a:highlight>
                <a:latin typeface="微软雅黑 Light" panose="020B0502040204020203" pitchFamily="34" charset="-122"/>
                <a:ea typeface="微软雅黑 Light" panose="020B0502040204020203" pitchFamily="34" charset="-122"/>
              </a:rPr>
              <a:t>绕组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p:nvPr/>
        </p:nvCxnSpPr>
        <p:spPr>
          <a:xfrm>
            <a:off x="190500" y="-2043430"/>
            <a:ext cx="75609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0" name="矩形 29"/>
          <p:cNvSpPr/>
          <p:nvPr/>
        </p:nvSpPr>
        <p:spPr>
          <a:xfrm>
            <a:off x="15671800" y="5476240"/>
            <a:ext cx="361950" cy="146685"/>
          </a:xfrm>
          <a:prstGeom prst="rect">
            <a:avLst/>
          </a:prstGeom>
          <a:noFill/>
          <a:ln w="9525">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custDataLst>
              <p:tags r:id="rId18"/>
            </p:custDataLst>
          </p:nvPr>
        </p:nvSpPr>
        <p:spPr>
          <a:xfrm>
            <a:off x="15600045" y="4653280"/>
            <a:ext cx="894080" cy="2578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r>
              <a:rPr lang="zh-CN" altLang="en-US" sz="12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V="1">
            <a:off x="15817215" y="4940935"/>
            <a:ext cx="216535" cy="492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2"/>
          <p:cNvSpPr>
            <a:spLocks noGrp="1"/>
          </p:cNvSpPr>
          <p:nvPr>
            <p:custDataLst>
              <p:tags r:id="rId1"/>
            </p:custDataLst>
          </p:nvPr>
        </p:nvSpPr>
        <p:spPr>
          <a:xfrm>
            <a:off x="953621" y="398619"/>
            <a:ext cx="8562907" cy="31681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en-US" altLang="zh-CN" sz="1800" dirty="0">
                <a:sym typeface="+mn-ea"/>
              </a:rPr>
              <a:t>TL431</a:t>
            </a:r>
            <a:r>
              <a:rPr sz="1800" dirty="0">
                <a:sym typeface="+mn-ea"/>
              </a:rPr>
              <a:t>和光耦反馈网络</a:t>
            </a:r>
            <a:endParaRPr sz="1800" dirty="0">
              <a:sym typeface="+mn-ea"/>
            </a:endParaRPr>
          </a:p>
        </p:txBody>
      </p:sp>
      <p:sp>
        <p:nvSpPr>
          <p:cNvPr id="2" name="文本框 1"/>
          <p:cNvSpPr txBox="1"/>
          <p:nvPr/>
        </p:nvSpPr>
        <p:spPr>
          <a:xfrm>
            <a:off x="633631" y="857652"/>
            <a:ext cx="7994036" cy="922020"/>
          </a:xfrm>
          <a:prstGeom prst="rect">
            <a:avLst/>
          </a:prstGeom>
          <a:noFill/>
        </p:spPr>
        <p:txBody>
          <a:bodyPr wrap="square" rtlCol="0" anchor="t">
            <a:spAutoFit/>
          </a:bodyPr>
          <a:p>
            <a:pPr marL="285750" lvl="0" indent="-285750" algn="l">
              <a:lnSpc>
                <a:spcPct val="150000"/>
              </a:lnSpc>
              <a:buClrTx/>
              <a:buSzTx/>
              <a:buFont typeface="Wingdings" panose="05000000000000000000" charset="0"/>
              <a:buChar char="p"/>
            </a:pPr>
            <a:r>
              <a:rPr lang="zh-CN" altLang="en-US" sz="1200" b="1" i="1">
                <a:solidFill>
                  <a:schemeClr val="tx1"/>
                </a:solidFill>
                <a:latin typeface="微软雅黑 Light" panose="020B0502040204020203" pitchFamily="34" charset="-122"/>
                <a:ea typeface="微软雅黑 Light" panose="020B0502040204020203" pitchFamily="34" charset="-122"/>
                <a:sym typeface="+mn-ea"/>
              </a:rPr>
              <a:t>光耦与</a:t>
            </a:r>
            <a:r>
              <a:rPr lang="en-US" altLang="zh-CN" sz="1200" b="1" i="1">
                <a:solidFill>
                  <a:schemeClr val="tx1"/>
                </a:solidFill>
                <a:latin typeface="微软雅黑 Light" panose="020B0502040204020203" pitchFamily="34" charset="-122"/>
                <a:ea typeface="微软雅黑 Light" panose="020B0502040204020203" pitchFamily="34" charset="-122"/>
                <a:sym typeface="+mn-ea"/>
              </a:rPr>
              <a:t>TL431</a:t>
            </a:r>
            <a:r>
              <a:rPr lang="zh-CN" altLang="en-US" sz="1200" b="1" i="1">
                <a:solidFill>
                  <a:schemeClr val="tx1"/>
                </a:solidFill>
                <a:latin typeface="微软雅黑 Light" panose="020B0502040204020203" pitchFamily="34" charset="-122"/>
                <a:ea typeface="微软雅黑 Light" panose="020B0502040204020203" pitchFamily="34" charset="-122"/>
                <a:sym typeface="+mn-ea"/>
              </a:rPr>
              <a:t>构成的反馈传递函数</a:t>
            </a:r>
            <a:r>
              <a:rPr lang="zh-CN" altLang="en-US" sz="1200">
                <a:solidFill>
                  <a:schemeClr val="tx1"/>
                </a:solidFill>
                <a:latin typeface="微软雅黑 Light" panose="020B0502040204020203" pitchFamily="34" charset="-122"/>
                <a:ea typeface="微软雅黑 Light" panose="020B0502040204020203" pitchFamily="34" charset="-122"/>
                <a:sym typeface="+mn-ea"/>
              </a:rPr>
              <a:t>，https://zhuanlan.zhihu.com/p/1892667226017990577</a:t>
            </a:r>
            <a:endParaRPr lang="zh-CN" altLang="en-US" sz="1200">
              <a:solidFill>
                <a:schemeClr val="tx1"/>
              </a:solidFill>
              <a:latin typeface="微软雅黑 Light" panose="020B0502040204020203" pitchFamily="34" charset="-122"/>
              <a:ea typeface="微软雅黑 Light" panose="020B0502040204020203" pitchFamily="34" charset="-122"/>
              <a:sym typeface="+mn-ea"/>
            </a:endParaRPr>
          </a:p>
          <a:p>
            <a:pPr marL="285750" lvl="0" indent="-285750" algn="l">
              <a:lnSpc>
                <a:spcPct val="150000"/>
              </a:lnSpc>
              <a:buClrTx/>
              <a:buSzTx/>
              <a:buFont typeface="Wingdings" panose="05000000000000000000" charset="0"/>
              <a:buChar char="p"/>
            </a:pPr>
            <a:r>
              <a:rPr lang="en-US" altLang="zh-CN" sz="1200" b="1" i="1">
                <a:solidFill>
                  <a:schemeClr val="tx1"/>
                </a:solidFill>
                <a:latin typeface="微软雅黑 Light" panose="020B0502040204020203" pitchFamily="34" charset="-122"/>
                <a:ea typeface="微软雅黑 Light" panose="020B0502040204020203" pitchFamily="34" charset="-122"/>
                <a:sym typeface="+mn-ea"/>
              </a:rPr>
              <a:t>UC3842</a:t>
            </a:r>
            <a:r>
              <a:rPr lang="zh-CN" altLang="en-US" sz="1200" b="1" i="1">
                <a:solidFill>
                  <a:schemeClr val="tx1"/>
                </a:solidFill>
                <a:latin typeface="微软雅黑 Light" panose="020B0502040204020203" pitchFamily="34" charset="-122"/>
                <a:ea typeface="微软雅黑 Light" panose="020B0502040204020203" pitchFamily="34" charset="-122"/>
                <a:sym typeface="+mn-ea"/>
              </a:rPr>
              <a:t>的环路补偿</a:t>
            </a:r>
            <a:r>
              <a:rPr lang="zh-CN" altLang="en-US" sz="1200">
                <a:solidFill>
                  <a:schemeClr val="tx1"/>
                </a:solidFill>
                <a:latin typeface="微软雅黑 Light" panose="020B0502040204020203" pitchFamily="34" charset="-122"/>
                <a:ea typeface="微软雅黑 Light" panose="020B0502040204020203" pitchFamily="34" charset="-122"/>
                <a:sym typeface="+mn-ea"/>
              </a:rPr>
              <a:t>，</a:t>
            </a:r>
            <a:r>
              <a:rPr lang="en-US" altLang="zh-CN" sz="1200">
                <a:solidFill>
                  <a:schemeClr val="tx1"/>
                </a:solidFill>
                <a:latin typeface="微软雅黑 Light" panose="020B0502040204020203" pitchFamily="34" charset="-122"/>
                <a:ea typeface="微软雅黑 Light" panose="020B0502040204020203" pitchFamily="34" charset="-122"/>
                <a:sym typeface="+mn-ea"/>
              </a:rPr>
              <a:t>https://zhuanlan.zhihu.com/p/1894703299246133792</a:t>
            </a:r>
            <a:endParaRPr lang="en-US" altLang="zh-CN" sz="1200">
              <a:solidFill>
                <a:schemeClr val="tx1"/>
              </a:solidFill>
              <a:latin typeface="微软雅黑 Light" panose="020B0502040204020203" pitchFamily="34" charset="-122"/>
              <a:ea typeface="微软雅黑 Light" panose="020B0502040204020203" pitchFamily="34" charset="-122"/>
              <a:sym typeface="+mn-ea"/>
            </a:endParaRPr>
          </a:p>
          <a:p>
            <a:pPr marL="285750" lvl="0" indent="-285750" algn="l">
              <a:lnSpc>
                <a:spcPct val="150000"/>
              </a:lnSpc>
              <a:buClrTx/>
              <a:buSzTx/>
              <a:buFont typeface="Wingdings" panose="05000000000000000000" charset="0"/>
              <a:buChar char="p"/>
            </a:pPr>
            <a:r>
              <a:rPr lang="en-US" altLang="zh-CN" sz="1200" b="1" i="1">
                <a:solidFill>
                  <a:schemeClr val="tx1"/>
                </a:solidFill>
                <a:latin typeface="微软雅黑 Light" panose="020B0502040204020203" pitchFamily="34" charset="-122"/>
                <a:ea typeface="微软雅黑 Light" panose="020B0502040204020203" pitchFamily="34" charset="-122"/>
                <a:sym typeface="+mn-ea"/>
              </a:rPr>
              <a:t>(ON) The TL431 in the Control of Switching Power Supplies</a:t>
            </a:r>
            <a:endParaRPr lang="en-US" altLang="zh-CN" sz="1200" b="1" i="1">
              <a:solidFill>
                <a:schemeClr val="tx1"/>
              </a:solidFill>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2"/>
          <a:stretch>
            <a:fillRect/>
          </a:stretch>
        </p:blipFill>
        <p:spPr>
          <a:xfrm>
            <a:off x="605060" y="2123009"/>
            <a:ext cx="1657091" cy="1528524"/>
          </a:xfrm>
          <a:prstGeom prst="rect">
            <a:avLst/>
          </a:prstGeom>
        </p:spPr>
      </p:pic>
      <p:pic>
        <p:nvPicPr>
          <p:cNvPr id="4" name="图片 3"/>
          <p:cNvPicPr>
            <a:picLocks noChangeAspect="1"/>
          </p:cNvPicPr>
          <p:nvPr/>
        </p:nvPicPr>
        <p:blipFill>
          <a:blip r:embed="rId3"/>
          <a:stretch>
            <a:fillRect/>
          </a:stretch>
        </p:blipFill>
        <p:spPr>
          <a:xfrm>
            <a:off x="399987" y="4453095"/>
            <a:ext cx="3900830" cy="1706613"/>
          </a:xfrm>
          <a:prstGeom prst="rect">
            <a:avLst/>
          </a:prstGeom>
        </p:spPr>
      </p:pic>
      <p:sp>
        <p:nvSpPr>
          <p:cNvPr id="5" name="文本框 4"/>
          <p:cNvSpPr txBox="1"/>
          <p:nvPr>
            <p:custDataLst>
              <p:tags r:id="rId4"/>
            </p:custDataLst>
          </p:nvPr>
        </p:nvSpPr>
        <p:spPr>
          <a:xfrm>
            <a:off x="2477383" y="5973047"/>
            <a:ext cx="1272976" cy="306705"/>
          </a:xfrm>
          <a:prstGeom prst="rect">
            <a:avLst/>
          </a:prstGeom>
          <a:noFill/>
        </p:spPr>
        <p:txBody>
          <a:bodyPr wrap="square" rtlCol="0">
            <a:spAutoFit/>
          </a:bodyPr>
          <a:p>
            <a:pPr algn="ct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并联稳压器</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728231" y="3651850"/>
            <a:ext cx="1185360" cy="306705"/>
          </a:xfrm>
          <a:prstGeom prst="rect">
            <a:avLst/>
          </a:prstGeom>
          <a:noFill/>
        </p:spPr>
        <p:txBody>
          <a:bodyPr wrap="square" rtlCol="0">
            <a:spAutoFit/>
          </a:bodyPr>
          <a:p>
            <a:pPr algn="ct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简化原理图</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6"/>
            </p:custDataLst>
          </p:nvPr>
        </p:nvSpPr>
        <p:spPr>
          <a:xfrm>
            <a:off x="5413799" y="2218244"/>
            <a:ext cx="3213868" cy="306705"/>
          </a:xfrm>
          <a:prstGeom prst="rect">
            <a:avLst/>
          </a:prstGeom>
          <a:noFill/>
        </p:spPr>
        <p:txBody>
          <a:bodyPr wrap="square" rtlCol="0">
            <a:spAutoFit/>
          </a:bodyPr>
          <a:p>
            <a:pPr algn="ct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为什么</a:t>
            </a:r>
            <a:r>
              <a:rPr lang="en-US" altLang="zh-CN" sz="1400">
                <a:solidFill>
                  <a:schemeClr val="tx1"/>
                </a:solidFill>
                <a:highlight>
                  <a:srgbClr val="FF0000"/>
                </a:highlight>
                <a:latin typeface="微软雅黑 Light" panose="020B0502040204020203" pitchFamily="34" charset="-122"/>
                <a:ea typeface="微软雅黑 Light" panose="020B0502040204020203" pitchFamily="34" charset="-122"/>
              </a:rPr>
              <a:t>TL431</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在辅源控制里这么常用呢？</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74918" y="5703215"/>
            <a:ext cx="1405670" cy="645160"/>
          </a:xfrm>
          <a:prstGeom prst="rect">
            <a:avLst/>
          </a:prstGeom>
          <a:noFill/>
        </p:spPr>
        <p:txBody>
          <a:bodyPr wrap="square" rtlCol="0">
            <a:spAutoFit/>
          </a:bodyPr>
          <a:p>
            <a:pPr algn="l"/>
            <a:r>
              <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rPr>
              <a:t>这里对这个</a:t>
            </a:r>
            <a:r>
              <a:rPr lang="en-US" altLang="zh-CN" sz="1200">
                <a:solidFill>
                  <a:schemeClr val="tx1"/>
                </a:solidFill>
                <a:highlight>
                  <a:srgbClr val="00FF00"/>
                </a:highlight>
                <a:latin typeface="微软雅黑 Light" panose="020B0502040204020203" pitchFamily="34" charset="-122"/>
                <a:ea typeface="微软雅黑 Light" panose="020B0502040204020203" pitchFamily="34" charset="-122"/>
              </a:rPr>
              <a:t>Rsup</a:t>
            </a:r>
            <a:r>
              <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rPr>
              <a:t>阻值还有要求，不然无法稳压</a:t>
            </a:r>
            <a:endPar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custDataLst>
              <p:tags r:id="rId8"/>
            </p:custDataLst>
          </p:nvPr>
        </p:nvCxnSpPr>
        <p:spPr>
          <a:xfrm flipH="1">
            <a:off x="494588" y="4820703"/>
            <a:ext cx="566966" cy="8647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9"/>
          <a:stretch>
            <a:fillRect/>
          </a:stretch>
        </p:blipFill>
        <p:spPr>
          <a:xfrm>
            <a:off x="4585253" y="4788323"/>
            <a:ext cx="6422656" cy="1371386"/>
          </a:xfrm>
          <a:prstGeom prst="rect">
            <a:avLst/>
          </a:prstGeom>
        </p:spPr>
      </p:pic>
      <p:pic>
        <p:nvPicPr>
          <p:cNvPr id="15" name="图片 14"/>
          <p:cNvPicPr>
            <a:picLocks noChangeAspect="1"/>
          </p:cNvPicPr>
          <p:nvPr/>
        </p:nvPicPr>
        <p:blipFill>
          <a:blip r:embed="rId10"/>
          <a:stretch>
            <a:fillRect/>
          </a:stretch>
        </p:blipFill>
        <p:spPr>
          <a:xfrm>
            <a:off x="2382148" y="1899524"/>
            <a:ext cx="2373259" cy="1999937"/>
          </a:xfrm>
          <a:prstGeom prst="rect">
            <a:avLst/>
          </a:prstGeom>
        </p:spPr>
      </p:pic>
      <p:sp>
        <p:nvSpPr>
          <p:cNvPr id="16" name="文本框 15"/>
          <p:cNvSpPr txBox="1"/>
          <p:nvPr>
            <p:custDataLst>
              <p:tags r:id="rId11"/>
            </p:custDataLst>
          </p:nvPr>
        </p:nvSpPr>
        <p:spPr>
          <a:xfrm>
            <a:off x="3750359" y="3585186"/>
            <a:ext cx="1185360" cy="306705"/>
          </a:xfrm>
          <a:prstGeom prst="rect">
            <a:avLst/>
          </a:prstGeom>
          <a:noFill/>
        </p:spPr>
        <p:txBody>
          <a:bodyPr wrap="square" rtlCol="0">
            <a:spAutoFit/>
          </a:bodyPr>
          <a:p>
            <a:pPr algn="ct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等效原理图</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2"/>
          <p:cNvSpPr>
            <a:spLocks noGrp="1"/>
          </p:cNvSpPr>
          <p:nvPr>
            <p:custDataLst>
              <p:tags r:id="rId1"/>
            </p:custDataLst>
          </p:nvPr>
        </p:nvSpPr>
        <p:spPr>
          <a:xfrm>
            <a:off x="953621" y="398619"/>
            <a:ext cx="8562907" cy="31681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en-US" altLang="zh-CN" sz="1800" dirty="0">
                <a:sym typeface="+mn-ea"/>
              </a:rPr>
              <a:t>TL431</a:t>
            </a:r>
            <a:r>
              <a:rPr sz="1800" dirty="0">
                <a:sym typeface="+mn-ea"/>
              </a:rPr>
              <a:t>和光耦反馈网络</a:t>
            </a:r>
            <a:r>
              <a:rPr lang="en-US" altLang="zh-CN" sz="1800" dirty="0">
                <a:sym typeface="+mn-ea"/>
              </a:rPr>
              <a:t>——</a:t>
            </a:r>
            <a:r>
              <a:rPr sz="1800" dirty="0">
                <a:sym typeface="+mn-ea"/>
              </a:rPr>
              <a:t>关键参数设计与稳态</a:t>
            </a:r>
            <a:r>
              <a:rPr sz="1800" dirty="0">
                <a:sym typeface="+mn-ea"/>
              </a:rPr>
              <a:t>工作点</a:t>
            </a:r>
            <a:endParaRPr sz="1800" dirty="0">
              <a:sym typeface="+mn-ea"/>
            </a:endParaRPr>
          </a:p>
        </p:txBody>
      </p:sp>
      <p:pic>
        <p:nvPicPr>
          <p:cNvPr id="24" name="图片 23"/>
          <p:cNvPicPr>
            <a:picLocks noChangeAspect="1"/>
          </p:cNvPicPr>
          <p:nvPr/>
        </p:nvPicPr>
        <p:blipFill>
          <a:blip r:embed="rId2"/>
          <a:stretch>
            <a:fillRect/>
          </a:stretch>
        </p:blipFill>
        <p:spPr>
          <a:xfrm>
            <a:off x="137773" y="814479"/>
            <a:ext cx="5953148" cy="2913243"/>
          </a:xfrm>
          <a:prstGeom prst="rect">
            <a:avLst/>
          </a:prstGeom>
        </p:spPr>
      </p:pic>
      <p:graphicFrame>
        <p:nvGraphicFramePr>
          <p:cNvPr id="25" name="对象 24"/>
          <p:cNvGraphicFramePr>
            <a:graphicFrameLocks noChangeAspect="1"/>
          </p:cNvGraphicFramePr>
          <p:nvPr/>
        </p:nvGraphicFramePr>
        <p:xfrm>
          <a:off x="396813" y="4209293"/>
          <a:ext cx="2333875" cy="1030509"/>
        </p:xfrm>
        <a:graphic>
          <a:graphicData uri="http://schemas.openxmlformats.org/presentationml/2006/ole">
            <mc:AlternateContent xmlns:mc="http://schemas.openxmlformats.org/markup-compatibility/2006">
              <mc:Choice xmlns:v="urn:schemas-microsoft-com:vml" Requires="v">
                <p:oleObj spid="_x0000_s26" name="" r:id="rId3" imgW="1167130" imgH="515620" progId="Equation.AxMath">
                  <p:embed/>
                </p:oleObj>
              </mc:Choice>
              <mc:Fallback>
                <p:oleObj name="" r:id="rId3" imgW="1167130" imgH="515620" progId="Equation.AxMath">
                  <p:embed/>
                  <p:pic>
                    <p:nvPicPr>
                      <p:cNvPr id="0" name="图片 25"/>
                      <p:cNvPicPr/>
                      <p:nvPr/>
                    </p:nvPicPr>
                    <p:blipFill>
                      <a:blip r:embed="rId4"/>
                      <a:stretch>
                        <a:fillRect/>
                      </a:stretch>
                    </p:blipFill>
                    <p:spPr>
                      <a:xfrm>
                        <a:off x="396813" y="4209293"/>
                        <a:ext cx="2333875" cy="1030509"/>
                      </a:xfrm>
                      <a:prstGeom prst="rect">
                        <a:avLst/>
                      </a:prstGeom>
                    </p:spPr>
                  </p:pic>
                </p:oleObj>
              </mc:Fallback>
            </mc:AlternateContent>
          </a:graphicData>
        </a:graphic>
      </p:graphicFrame>
      <p:sp>
        <p:nvSpPr>
          <p:cNvPr id="27" name="文本框 26"/>
          <p:cNvSpPr txBox="1"/>
          <p:nvPr>
            <p:custDataLst>
              <p:tags r:id="rId5"/>
            </p:custDataLst>
          </p:nvPr>
        </p:nvSpPr>
        <p:spPr>
          <a:xfrm>
            <a:off x="198724" y="5214341"/>
            <a:ext cx="3615125" cy="275590"/>
          </a:xfrm>
          <a:prstGeom prst="rect">
            <a:avLst/>
          </a:prstGeom>
          <a:noFill/>
        </p:spPr>
        <p:txBody>
          <a:bodyPr wrap="square" rtlCol="0">
            <a:spAutoFit/>
          </a:bodyPr>
          <a:p>
            <a:pPr algn="l"/>
            <a:r>
              <a:rPr lang="zh-CN" altLang="en-US" sz="1200">
                <a:solidFill>
                  <a:schemeClr val="tx1"/>
                </a:solidFill>
                <a:latin typeface="微软雅黑 Light" panose="020B0502040204020203" pitchFamily="34" charset="-122"/>
                <a:ea typeface="微软雅黑 Light" panose="020B0502040204020203" pitchFamily="34" charset="-122"/>
              </a:rPr>
              <a:t>在光耦最小</a:t>
            </a:r>
            <a:r>
              <a:rPr lang="en-US" altLang="zh-CN" sz="1200">
                <a:solidFill>
                  <a:schemeClr val="tx1"/>
                </a:solidFill>
                <a:latin typeface="微软雅黑 Light" panose="020B0502040204020203" pitchFamily="34" charset="-122"/>
                <a:ea typeface="微软雅黑 Light" panose="020B0502040204020203" pitchFamily="34" charset="-122"/>
              </a:rPr>
              <a:t>CTR</a:t>
            </a:r>
            <a:r>
              <a:rPr lang="zh-CN" altLang="en-US" sz="1200">
                <a:solidFill>
                  <a:schemeClr val="tx1"/>
                </a:solidFill>
                <a:latin typeface="微软雅黑 Light" panose="020B0502040204020203" pitchFamily="34" charset="-122"/>
                <a:ea typeface="微软雅黑 Light" panose="020B0502040204020203" pitchFamily="34" charset="-122"/>
              </a:rPr>
              <a:t>下保证副边能输出最大电流，则</a:t>
            </a: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aphicFrame>
        <p:nvGraphicFramePr>
          <p:cNvPr id="28" name="对象 27"/>
          <p:cNvGraphicFramePr>
            <a:graphicFrameLocks noChangeAspect="1"/>
          </p:cNvGraphicFramePr>
          <p:nvPr/>
        </p:nvGraphicFramePr>
        <p:xfrm>
          <a:off x="356804" y="5497857"/>
          <a:ext cx="3709090" cy="1216470"/>
        </p:xfrm>
        <a:graphic>
          <a:graphicData uri="http://schemas.openxmlformats.org/presentationml/2006/ole">
            <mc:AlternateContent xmlns:mc="http://schemas.openxmlformats.org/markup-compatibility/2006">
              <mc:Choice xmlns:v="urn:schemas-microsoft-com:vml" Requires="v">
                <p:oleObj spid="_x0000_s29" name="" r:id="rId6" imgW="1854835" imgH="608330" progId="Equation.AxMath">
                  <p:embed/>
                </p:oleObj>
              </mc:Choice>
              <mc:Fallback>
                <p:oleObj name="" r:id="rId6" imgW="1854835" imgH="608330" progId="Equation.AxMath">
                  <p:embed/>
                  <p:pic>
                    <p:nvPicPr>
                      <p:cNvPr id="0" name="图片 25"/>
                      <p:cNvPicPr/>
                      <p:nvPr/>
                    </p:nvPicPr>
                    <p:blipFill>
                      <a:blip r:embed="rId7"/>
                      <a:stretch>
                        <a:fillRect/>
                      </a:stretch>
                    </p:blipFill>
                    <p:spPr>
                      <a:xfrm>
                        <a:off x="356804" y="5497857"/>
                        <a:ext cx="3709090" cy="1216470"/>
                      </a:xfrm>
                      <a:prstGeom prst="rect">
                        <a:avLst/>
                      </a:prstGeom>
                    </p:spPr>
                  </p:pic>
                </p:oleObj>
              </mc:Fallback>
            </mc:AlternateContent>
          </a:graphicData>
        </a:graphic>
      </p:graphicFrame>
      <p:sp>
        <p:nvSpPr>
          <p:cNvPr id="30" name="文本框 29"/>
          <p:cNvSpPr txBox="1"/>
          <p:nvPr>
            <p:custDataLst>
              <p:tags r:id="rId8"/>
            </p:custDataLst>
          </p:nvPr>
        </p:nvSpPr>
        <p:spPr>
          <a:xfrm>
            <a:off x="2699598" y="6147010"/>
            <a:ext cx="2314848" cy="460375"/>
          </a:xfrm>
          <a:prstGeom prst="rect">
            <a:avLst/>
          </a:prstGeom>
          <a:noFill/>
        </p:spPr>
        <p:txBody>
          <a:bodyPr wrap="square" rtlCol="0">
            <a:spAutoFit/>
          </a:bodyPr>
          <a:p>
            <a:pPr algn="l"/>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为什么要这样保证呢？</a:t>
            </a:r>
            <a:endPar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endParaRPr>
          </a:p>
          <a:p>
            <a:pPr algn="l"/>
            <a:r>
              <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rPr>
              <a:t>应该是要保证副边全电流范围</a:t>
            </a:r>
            <a:endPar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9"/>
            </p:custDataLst>
          </p:nvPr>
        </p:nvSpPr>
        <p:spPr>
          <a:xfrm>
            <a:off x="137773" y="3902636"/>
            <a:ext cx="1185360" cy="306705"/>
          </a:xfrm>
          <a:prstGeom prst="rect">
            <a:avLst/>
          </a:prstGeom>
          <a:noFill/>
        </p:spPr>
        <p:txBody>
          <a:bodyPr wrap="square" rtlCol="0">
            <a:spAutoFit/>
          </a:bodyPr>
          <a:p>
            <a:pPr marL="285750" indent="-285750" algn="ctr">
              <a:buFont typeface="Wingdings" panose="05000000000000000000" charset="0"/>
              <a:buChar char="p"/>
            </a:pPr>
            <a:r>
              <a:rPr lang="zh-CN" altLang="en-US" sz="1400" b="1">
                <a:solidFill>
                  <a:schemeClr val="tx1"/>
                </a:solidFill>
                <a:highlight>
                  <a:srgbClr val="FFFF00"/>
                </a:highlight>
                <a:latin typeface="微软雅黑 Light" panose="020B0502040204020203" pitchFamily="34" charset="-122"/>
                <a:ea typeface="微软雅黑 Light" panose="020B0502040204020203" pitchFamily="34" charset="-122"/>
              </a:rPr>
              <a:t>关键设计</a:t>
            </a:r>
            <a:endParaRPr lang="zh-CN" altLang="en-US" sz="1400" b="1">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0"/>
            </p:custDataLst>
          </p:nvPr>
        </p:nvSpPr>
        <p:spPr>
          <a:xfrm>
            <a:off x="6632808" y="902730"/>
            <a:ext cx="1737723" cy="306705"/>
          </a:xfrm>
          <a:prstGeom prst="rect">
            <a:avLst/>
          </a:prstGeom>
          <a:noFill/>
        </p:spPr>
        <p:txBody>
          <a:bodyPr wrap="square" rtlCol="0">
            <a:spAutoFit/>
          </a:bodyPr>
          <a:p>
            <a:pPr marL="285750" indent="-285750" algn="ctr">
              <a:buFont typeface="Wingdings" panose="05000000000000000000" charset="0"/>
              <a:buChar char="p"/>
            </a:pPr>
            <a:r>
              <a:rPr lang="zh-CN" altLang="en-US" sz="1400" b="1">
                <a:solidFill>
                  <a:schemeClr val="tx1"/>
                </a:solidFill>
                <a:highlight>
                  <a:srgbClr val="FFFF00"/>
                </a:highlight>
                <a:latin typeface="微软雅黑 Light" panose="020B0502040204020203" pitchFamily="34" charset="-122"/>
                <a:ea typeface="微软雅黑 Light" panose="020B0502040204020203" pitchFamily="34" charset="-122"/>
              </a:rPr>
              <a:t>稳态直流工作点</a:t>
            </a:r>
            <a:endParaRPr lang="zh-CN" altLang="en-US" sz="1400" b="1">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custDataLst>
              <p:tags r:id="rId11"/>
            </p:custDataLst>
          </p:nvPr>
        </p:nvCxnSpPr>
        <p:spPr>
          <a:xfrm>
            <a:off x="2289452" y="2437285"/>
            <a:ext cx="878703" cy="14221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2"/>
            </p:custDataLst>
          </p:nvPr>
        </p:nvSpPr>
        <p:spPr>
          <a:xfrm>
            <a:off x="3098316" y="3766132"/>
            <a:ext cx="2576427" cy="645160"/>
          </a:xfrm>
          <a:prstGeom prst="rect">
            <a:avLst/>
          </a:prstGeom>
          <a:noFill/>
        </p:spPr>
        <p:txBody>
          <a:bodyPr wrap="square" rtlCol="0">
            <a:spAutoFit/>
          </a:bodyPr>
          <a:p>
            <a:pPr algn="l"/>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偏置电阻</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1k</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，要提供一个</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1mA</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偏置电流，深层原因不明，在</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ON</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pdf</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上说是有</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10dB</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误差？</a:t>
            </a:r>
            <a:endPar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3"/>
            </p:custDataLst>
          </p:nvPr>
        </p:nvSpPr>
        <p:spPr>
          <a:xfrm>
            <a:off x="6733758" y="1286210"/>
            <a:ext cx="4359864" cy="1568450"/>
          </a:xfrm>
          <a:prstGeom prst="rect">
            <a:avLst/>
          </a:prstGeom>
          <a:noFill/>
        </p:spPr>
        <p:txBody>
          <a:bodyPr wrap="square" rtlCol="0">
            <a:spAutoFit/>
          </a:bodyPr>
          <a:p>
            <a:pPr marL="171450" indent="-171450" algn="l">
              <a:buFont typeface="Arial" panose="020B0604020202020204" pitchFamily="34" charset="0"/>
              <a:buChar char="•"/>
            </a:pPr>
            <a:r>
              <a:rPr lang="zh-CN" altLang="en-US" sz="1200">
                <a:solidFill>
                  <a:schemeClr val="tx1"/>
                </a:solidFill>
                <a:latin typeface="微软雅黑 Light" panose="020B0502040204020203" pitchFamily="34" charset="-122"/>
                <a:ea typeface="微软雅黑 Light" panose="020B0502040204020203" pitchFamily="34" charset="-122"/>
              </a:rPr>
              <a:t>稳态下</a:t>
            </a:r>
            <a:r>
              <a:rPr lang="en-US" altLang="zh-CN" sz="1200">
                <a:solidFill>
                  <a:schemeClr val="tx1"/>
                </a:solidFill>
                <a:latin typeface="微软雅黑 Light" panose="020B0502040204020203" pitchFamily="34" charset="-122"/>
                <a:ea typeface="微软雅黑 Light" panose="020B0502040204020203" pitchFamily="34" charset="-122"/>
              </a:rPr>
              <a:t>431</a:t>
            </a:r>
            <a:r>
              <a:rPr lang="zh-CN" altLang="en-US" sz="1200">
                <a:solidFill>
                  <a:schemeClr val="tx1"/>
                </a:solidFill>
                <a:latin typeface="微软雅黑 Light" panose="020B0502040204020203" pitchFamily="34" charset="-122"/>
                <a:ea typeface="微软雅黑 Light" panose="020B0502040204020203" pitchFamily="34" charset="-122"/>
              </a:rPr>
              <a:t>的阳极为固定电压，光耦原副边为固定电流，送给控制芯片的补偿电压固定，变换器的占空比固定。（通过占空比逐级反推应该是能算出来）</a:t>
            </a:r>
            <a:endParaRPr lang="zh-CN" altLang="en-US" sz="1200">
              <a:solidFill>
                <a:schemeClr val="tx1"/>
              </a:solidFill>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endParaRPr lang="zh-CN" altLang="en-US" sz="1200">
              <a:solidFill>
                <a:schemeClr val="tx1"/>
              </a:solidFill>
              <a:latin typeface="微软雅黑 Light" panose="020B0502040204020203" pitchFamily="34" charset="-122"/>
              <a:ea typeface="微软雅黑 Light" panose="020B0502040204020203" pitchFamily="34" charset="-122"/>
            </a:endParaRPr>
          </a:p>
          <a:p>
            <a:pPr marL="171450" indent="-171450" algn="l">
              <a:buFont typeface="Arial" panose="020B0604020202020204" pitchFamily="34" charset="0"/>
              <a:buChar char="•"/>
            </a:pPr>
            <a:r>
              <a:rPr lang="zh-CN" altLang="en-US" sz="1200">
                <a:solidFill>
                  <a:schemeClr val="tx1"/>
                </a:solidFill>
                <a:latin typeface="微软雅黑 Light" panose="020B0502040204020203" pitchFamily="34" charset="-122"/>
                <a:ea typeface="微软雅黑 Light" panose="020B0502040204020203" pitchFamily="34" charset="-122"/>
              </a:rPr>
              <a:t>动态调节过程中基本原理：</a:t>
            </a:r>
            <a:r>
              <a:rPr lang="zh-CN" altLang="en-US" sz="1200" b="1">
                <a:solidFill>
                  <a:schemeClr val="tx1"/>
                </a:solidFill>
                <a:latin typeface="微软雅黑 Light" panose="020B0502040204020203" pitchFamily="34" charset="-122"/>
                <a:ea typeface="微软雅黑 Light" panose="020B0502040204020203" pitchFamily="34" charset="-122"/>
              </a:rPr>
              <a:t>当</a:t>
            </a:r>
            <a:r>
              <a:rPr lang="en-US" altLang="zh-CN" sz="1200" b="1">
                <a:solidFill>
                  <a:schemeClr val="tx1"/>
                </a:solidFill>
                <a:latin typeface="微软雅黑 Light" panose="020B0502040204020203" pitchFamily="34" charset="-122"/>
                <a:ea typeface="微软雅黑 Light" panose="020B0502040204020203" pitchFamily="34" charset="-122"/>
              </a:rPr>
              <a:t>Vout</a:t>
            </a:r>
            <a:r>
              <a:rPr lang="zh-CN" altLang="en-US" sz="1200" b="1">
                <a:solidFill>
                  <a:schemeClr val="tx1"/>
                </a:solidFill>
                <a:latin typeface="微软雅黑 Light" panose="020B0502040204020203" pitchFamily="34" charset="-122"/>
                <a:ea typeface="微软雅黑 Light" panose="020B0502040204020203" pitchFamily="34" charset="-122"/>
              </a:rPr>
              <a:t>过大，</a:t>
            </a:r>
            <a:r>
              <a:rPr lang="en-US" altLang="zh-CN" sz="1200" b="1">
                <a:solidFill>
                  <a:schemeClr val="tx1"/>
                </a:solidFill>
                <a:latin typeface="微软雅黑 Light" panose="020B0502040204020203" pitchFamily="34" charset="-122"/>
                <a:ea typeface="微软雅黑 Light" panose="020B0502040204020203" pitchFamily="34" charset="-122"/>
              </a:rPr>
              <a:t>REF</a:t>
            </a:r>
            <a:r>
              <a:rPr lang="zh-CN" altLang="en-US" sz="1200" b="1">
                <a:solidFill>
                  <a:schemeClr val="tx1"/>
                </a:solidFill>
                <a:latin typeface="微软雅黑 Light" panose="020B0502040204020203" pitchFamily="34" charset="-122"/>
                <a:ea typeface="微软雅黑 Light" panose="020B0502040204020203" pitchFamily="34" charset="-122"/>
              </a:rPr>
              <a:t>引脚电压大于</a:t>
            </a:r>
            <a:r>
              <a:rPr lang="en-US" altLang="zh-CN" sz="1200" b="1">
                <a:solidFill>
                  <a:schemeClr val="tx1"/>
                </a:solidFill>
                <a:latin typeface="微软雅黑 Light" panose="020B0502040204020203" pitchFamily="34" charset="-122"/>
                <a:ea typeface="微软雅黑 Light" panose="020B0502040204020203" pitchFamily="34" charset="-122"/>
              </a:rPr>
              <a:t>2.5V</a:t>
            </a:r>
            <a:r>
              <a:rPr lang="zh-CN" altLang="en-US" sz="1200" b="1">
                <a:solidFill>
                  <a:schemeClr val="tx1"/>
                </a:solidFill>
                <a:latin typeface="微软雅黑 Light" panose="020B0502040204020203" pitchFamily="34" charset="-122"/>
                <a:ea typeface="微软雅黑 Light" panose="020B0502040204020203" pitchFamily="34" charset="-122"/>
              </a:rPr>
              <a:t>，</a:t>
            </a:r>
            <a:r>
              <a:rPr lang="en-US" altLang="zh-CN" sz="1200" b="1">
                <a:solidFill>
                  <a:schemeClr val="tx1"/>
                </a:solidFill>
                <a:latin typeface="微软雅黑 Light" panose="020B0502040204020203" pitchFamily="34" charset="-122"/>
                <a:ea typeface="微软雅黑 Light" panose="020B0502040204020203" pitchFamily="34" charset="-122"/>
              </a:rPr>
              <a:t>431</a:t>
            </a:r>
            <a:r>
              <a:rPr lang="zh-CN" altLang="en-US" sz="1200" b="1">
                <a:solidFill>
                  <a:schemeClr val="tx1"/>
                </a:solidFill>
                <a:latin typeface="微软雅黑 Light" panose="020B0502040204020203" pitchFamily="34" charset="-122"/>
                <a:ea typeface="微软雅黑 Light" panose="020B0502040204020203" pitchFamily="34" charset="-122"/>
              </a:rPr>
              <a:t>的输出电压变小，光耦原边电流变大，副边电流变大，上拉电阻的分压变大，补偿电压变小，占空比变小，于是输出电压被调小，这样形成一个闭环。</a:t>
            </a:r>
            <a:endParaRPr lang="zh-CN" altLang="en-US" sz="1200" b="1">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2"/>
          <p:cNvSpPr>
            <a:spLocks noGrp="1"/>
          </p:cNvSpPr>
          <p:nvPr>
            <p:custDataLst>
              <p:tags r:id="rId1"/>
            </p:custDataLst>
          </p:nvPr>
        </p:nvSpPr>
        <p:spPr>
          <a:xfrm>
            <a:off x="953621" y="398619"/>
            <a:ext cx="8562907" cy="31681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en-US" altLang="zh-CN" sz="1800" dirty="0">
                <a:sym typeface="+mn-ea"/>
              </a:rPr>
              <a:t>TL431</a:t>
            </a:r>
            <a:r>
              <a:rPr sz="1800" dirty="0">
                <a:sym typeface="+mn-ea"/>
              </a:rPr>
              <a:t>和光耦反馈网络</a:t>
            </a:r>
            <a:r>
              <a:rPr lang="en-US" altLang="zh-CN" sz="1800" dirty="0">
                <a:sym typeface="+mn-ea"/>
              </a:rPr>
              <a:t>——</a:t>
            </a:r>
            <a:r>
              <a:rPr sz="1800" dirty="0">
                <a:sym typeface="+mn-ea"/>
              </a:rPr>
              <a:t>小信号模型</a:t>
            </a:r>
            <a:endParaRPr sz="1800" dirty="0">
              <a:sym typeface="+mn-ea"/>
            </a:endParaRPr>
          </a:p>
        </p:txBody>
      </p:sp>
      <p:pic>
        <p:nvPicPr>
          <p:cNvPr id="2" name="图片 1"/>
          <p:cNvPicPr>
            <a:picLocks noChangeAspect="1"/>
          </p:cNvPicPr>
          <p:nvPr/>
        </p:nvPicPr>
        <p:blipFill>
          <a:blip r:embed="rId2"/>
          <a:stretch>
            <a:fillRect/>
          </a:stretch>
        </p:blipFill>
        <p:spPr>
          <a:xfrm>
            <a:off x="741564" y="825907"/>
            <a:ext cx="5839817" cy="4133204"/>
          </a:xfrm>
          <a:prstGeom prst="rect">
            <a:avLst/>
          </a:prstGeom>
        </p:spPr>
      </p:pic>
      <p:cxnSp>
        <p:nvCxnSpPr>
          <p:cNvPr id="13" name="直接连接符 12"/>
          <p:cNvCxnSpPr/>
          <p:nvPr>
            <p:custDataLst>
              <p:tags r:id="rId3"/>
            </p:custDataLst>
          </p:nvPr>
        </p:nvCxnSpPr>
        <p:spPr>
          <a:xfrm flipH="1">
            <a:off x="5706488" y="3429000"/>
            <a:ext cx="217136" cy="5472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4879847" y="3889303"/>
            <a:ext cx="1549793" cy="275590"/>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这里是不是算错了？</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5"/>
            </p:custDataLst>
          </p:nvPr>
        </p:nvSpPr>
        <p:spPr>
          <a:xfrm>
            <a:off x="2730073" y="4877844"/>
            <a:ext cx="2033587" cy="460375"/>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我们的电路是这里还并联有一个电容，补偿网络不同</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 name="直接连接符 4"/>
          <p:cNvCxnSpPr/>
          <p:nvPr>
            <p:custDataLst>
              <p:tags r:id="rId6"/>
            </p:custDataLst>
          </p:nvPr>
        </p:nvCxnSpPr>
        <p:spPr>
          <a:xfrm>
            <a:off x="3177678" y="3142660"/>
            <a:ext cx="460938" cy="17351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AHB</a:t>
            </a:r>
            <a:r>
              <a:rPr dirty="0" smtClean="0"/>
              <a:t>电路（</a:t>
            </a:r>
            <a:r>
              <a:rPr lang="en-US" altLang="zh-CN" dirty="0" smtClean="0"/>
              <a:t>ZVS</a:t>
            </a:r>
            <a:r>
              <a:rPr dirty="0" smtClean="0"/>
              <a:t>的</a:t>
            </a:r>
            <a:r>
              <a:rPr lang="en-US" altLang="zh-CN" dirty="0" smtClean="0"/>
              <a:t>Flyback</a:t>
            </a:r>
            <a:r>
              <a:rPr dirty="0" smtClean="0"/>
              <a:t>）应用广泛</a:t>
            </a:r>
            <a:r>
              <a:rPr lang="en-US" altLang="zh-CN" dirty="0" smtClean="0"/>
              <a:t>——</a:t>
            </a:r>
            <a:r>
              <a:rPr dirty="0" smtClean="0"/>
              <a:t>摘自充电头</a:t>
            </a:r>
            <a:r>
              <a:rPr dirty="0" smtClean="0"/>
              <a:t>网</a:t>
            </a:r>
            <a:endParaRPr dirty="0" smtClean="0"/>
          </a:p>
        </p:txBody>
      </p:sp>
      <p:sp>
        <p:nvSpPr>
          <p:cNvPr id="2" name="文本框 1"/>
          <p:cNvSpPr txBox="1"/>
          <p:nvPr/>
        </p:nvSpPr>
        <p:spPr>
          <a:xfrm>
            <a:off x="694055" y="856615"/>
            <a:ext cx="4805680" cy="412115"/>
          </a:xfrm>
          <a:prstGeom prst="rect">
            <a:avLst/>
          </a:prstGeom>
          <a:noFill/>
        </p:spPr>
        <p:txBody>
          <a:bodyPr wrap="square" rtlCol="0" anchor="t">
            <a:noAutofit/>
          </a:bodyPr>
          <a:p>
            <a:pPr lvl="0" algn="l">
              <a:buClrTx/>
              <a:buSzTx/>
              <a:buFontTx/>
            </a:pPr>
            <a:r>
              <a:rPr lang="zh-CN" altLang="en-US" sz="1200">
                <a:highlight>
                  <a:srgbClr val="FFFF00"/>
                </a:highlight>
                <a:latin typeface="微软雅黑 Light" panose="020B0502040204020203" pitchFamily="34" charset="-122"/>
                <a:ea typeface="微软雅黑 Light" panose="020B0502040204020203" pitchFamily="34" charset="-122"/>
                <a:sym typeface="+mn-ea"/>
              </a:rPr>
              <a:t>充电头网：</a:t>
            </a:r>
            <a:r>
              <a:rPr lang="zh-CN" altLang="en-US" sz="1200">
                <a:highlight>
                  <a:srgbClr val="FFFF00"/>
                </a:highlight>
                <a:latin typeface="微软雅黑 Light" panose="020B0502040204020203" pitchFamily="34" charset="-122"/>
                <a:ea typeface="微软雅黑 Light" panose="020B0502040204020203" pitchFamily="34" charset="-122"/>
                <a:sym typeface="+mn-ea"/>
              </a:rPr>
              <a:t>机器人电源拓扑架构如何选择？选</a:t>
            </a:r>
            <a:r>
              <a:rPr lang="en-US" altLang="zh-CN" sz="1200">
                <a:highlight>
                  <a:srgbClr val="FFFF00"/>
                </a:highlight>
                <a:latin typeface="微软雅黑 Light" panose="020B0502040204020203" pitchFamily="34" charset="-122"/>
                <a:ea typeface="微软雅黑 Light" panose="020B0502040204020203" pitchFamily="34" charset="-122"/>
                <a:sym typeface="+mn-ea"/>
              </a:rPr>
              <a:t>AHB</a:t>
            </a:r>
            <a:r>
              <a:rPr lang="zh-CN" altLang="en-US" sz="1200">
                <a:highlight>
                  <a:srgbClr val="FFFF00"/>
                </a:highlight>
                <a:latin typeface="微软雅黑 Light" panose="020B0502040204020203" pitchFamily="34" charset="-122"/>
                <a:ea typeface="微软雅黑 Light" panose="020B0502040204020203" pitchFamily="34" charset="-122"/>
                <a:sym typeface="+mn-ea"/>
              </a:rPr>
              <a:t>还是</a:t>
            </a:r>
            <a:r>
              <a:rPr lang="en-US" altLang="zh-CN" sz="120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Tx/>
            </a:pPr>
            <a:r>
              <a:rPr lang="zh-CN" altLang="en-US" sz="1200">
                <a:latin typeface="微软雅黑 Light" panose="020B0502040204020203" pitchFamily="34" charset="-122"/>
                <a:ea typeface="微软雅黑 Light" panose="020B0502040204020203" pitchFamily="34" charset="-122"/>
                <a:sym typeface="+mn-ea"/>
              </a:rPr>
              <a:t>https://mp.weixin.qq.com/s/YJfS9x4S9_ZqoB5SjV0cZQ</a:t>
            </a:r>
            <a:endParaRPr lang="zh-CN" altLang="en-US" sz="120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1"/>
            </p:custDataLst>
          </p:nvPr>
        </p:nvSpPr>
        <p:spPr>
          <a:xfrm>
            <a:off x="694055" y="4447540"/>
            <a:ext cx="5786120" cy="522605"/>
          </a:xfrm>
          <a:prstGeom prst="rect">
            <a:avLst/>
          </a:prstGeom>
          <a:noFill/>
        </p:spPr>
        <p:txBody>
          <a:bodyPr wrap="square" rtlCol="0" anchor="t">
            <a:noAutofit/>
          </a:bodyPr>
          <a:p>
            <a:pPr lvl="0" algn="l">
              <a:buClrTx/>
              <a:buSzTx/>
              <a:buFontTx/>
            </a:pPr>
            <a:r>
              <a:rPr lang="zh-CN" altLang="en-US" sz="1200">
                <a:highlight>
                  <a:srgbClr val="FFFF00"/>
                </a:highlight>
                <a:latin typeface="微软雅黑 Light" panose="020B0502040204020203" pitchFamily="34" charset="-122"/>
                <a:ea typeface="微软雅黑 Light" panose="020B0502040204020203" pitchFamily="34" charset="-122"/>
                <a:sym typeface="+mn-ea"/>
              </a:rPr>
              <a:t>充电头网：杰华特</a:t>
            </a:r>
            <a:r>
              <a:rPr lang="en-US" altLang="zh-CN" sz="1200">
                <a:highlight>
                  <a:srgbClr val="FFFF00"/>
                </a:highlight>
                <a:latin typeface="微软雅黑 Light" panose="020B0502040204020203" pitchFamily="34" charset="-122"/>
                <a:ea typeface="微软雅黑 Light" panose="020B0502040204020203" pitchFamily="34" charset="-122"/>
                <a:sym typeface="+mn-ea"/>
              </a:rPr>
              <a:t>JW1556</a:t>
            </a:r>
            <a:r>
              <a:rPr lang="zh-CN" altLang="en-US" sz="1200">
                <a:highlight>
                  <a:srgbClr val="FFFF00"/>
                </a:highlight>
                <a:latin typeface="微软雅黑 Light" panose="020B0502040204020203" pitchFamily="34" charset="-122"/>
                <a:ea typeface="微软雅黑 Light" panose="020B0502040204020203" pitchFamily="34" charset="-122"/>
                <a:sym typeface="+mn-ea"/>
              </a:rPr>
              <a:t>大功率案例盘点，</a:t>
            </a:r>
            <a:r>
              <a:rPr lang="en-US" altLang="zh-CN" sz="1200">
                <a:highlight>
                  <a:srgbClr val="FFFF00"/>
                </a:highlight>
                <a:latin typeface="微软雅黑 Light" panose="020B0502040204020203" pitchFamily="34" charset="-122"/>
                <a:ea typeface="微软雅黑 Light" panose="020B0502040204020203" pitchFamily="34" charset="-122"/>
                <a:sym typeface="+mn-ea"/>
              </a:rPr>
              <a:t>AHB</a:t>
            </a:r>
            <a:r>
              <a:rPr lang="zh-CN" altLang="en-US" sz="1200">
                <a:highlight>
                  <a:srgbClr val="FFFF00"/>
                </a:highlight>
                <a:latin typeface="微软雅黑 Light" panose="020B0502040204020203" pitchFamily="34" charset="-122"/>
                <a:ea typeface="微软雅黑 Light" panose="020B0502040204020203" pitchFamily="34" charset="-122"/>
                <a:sym typeface="+mn-ea"/>
              </a:rPr>
              <a:t>架构助力品牌客户量产高效快充</a:t>
            </a:r>
            <a:endParaRPr lang="zh-CN" altLang="en-US" sz="120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Tx/>
            </a:pPr>
            <a:r>
              <a:rPr lang="zh-CN" altLang="en-US" sz="1200">
                <a:latin typeface="微软雅黑 Light" panose="020B0502040204020203" pitchFamily="34" charset="-122"/>
                <a:ea typeface="微软雅黑 Light" panose="020B0502040204020203" pitchFamily="34" charset="-122"/>
                <a:sym typeface="+mn-ea"/>
              </a:rPr>
              <a:t>https://mp.weixin.qq.com/s/oVCxxXMFaK2ZwF21EYNLBQ</a:t>
            </a:r>
            <a:endParaRPr lang="zh-CN" altLang="en-US" sz="120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2"/>
          <a:stretch>
            <a:fillRect/>
          </a:stretch>
        </p:blipFill>
        <p:spPr>
          <a:xfrm>
            <a:off x="694372" y="1411923"/>
            <a:ext cx="5143500" cy="2605088"/>
          </a:xfrm>
          <a:prstGeom prst="rect">
            <a:avLst/>
          </a:prstGeom>
        </p:spPr>
      </p:pic>
      <p:pic>
        <p:nvPicPr>
          <p:cNvPr id="4" name="图片 3"/>
          <p:cNvPicPr>
            <a:picLocks noChangeAspect="1"/>
          </p:cNvPicPr>
          <p:nvPr/>
        </p:nvPicPr>
        <p:blipFill>
          <a:blip r:embed="rId3"/>
          <a:stretch>
            <a:fillRect/>
          </a:stretch>
        </p:blipFill>
        <p:spPr>
          <a:xfrm>
            <a:off x="6169342" y="764540"/>
            <a:ext cx="5143500" cy="3362325"/>
          </a:xfrm>
          <a:prstGeom prst="rect">
            <a:avLst/>
          </a:prstGeom>
        </p:spPr>
      </p:pic>
      <p:pic>
        <p:nvPicPr>
          <p:cNvPr id="6" name="图片 5"/>
          <p:cNvPicPr>
            <a:picLocks noChangeAspect="1"/>
          </p:cNvPicPr>
          <p:nvPr/>
        </p:nvPicPr>
        <p:blipFill>
          <a:blip r:embed="rId4"/>
          <a:stretch>
            <a:fillRect/>
          </a:stretch>
        </p:blipFill>
        <p:spPr>
          <a:xfrm>
            <a:off x="694055" y="5033010"/>
            <a:ext cx="5093970" cy="134016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378825" y="1081405"/>
            <a:ext cx="3714750" cy="3387725"/>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AHB</a:t>
            </a:r>
            <a:r>
              <a:rPr dirty="0" smtClean="0"/>
              <a:t>电路（</a:t>
            </a:r>
            <a:r>
              <a:rPr lang="en-US" altLang="zh-CN" dirty="0" smtClean="0"/>
              <a:t>ZVS</a:t>
            </a:r>
            <a:r>
              <a:rPr dirty="0" smtClean="0"/>
              <a:t>的</a:t>
            </a:r>
            <a:r>
              <a:rPr lang="en-US" altLang="zh-CN" dirty="0" smtClean="0"/>
              <a:t>Flyback</a:t>
            </a:r>
            <a:r>
              <a:rPr dirty="0" smtClean="0"/>
              <a:t>）基本工作</a:t>
            </a:r>
            <a:r>
              <a:rPr dirty="0" smtClean="0"/>
              <a:t>原理</a:t>
            </a:r>
            <a:endParaRPr dirty="0" smtClean="0"/>
          </a:p>
        </p:txBody>
      </p:sp>
      <p:sp>
        <p:nvSpPr>
          <p:cNvPr id="17" name="文本框 16"/>
          <p:cNvSpPr txBox="1"/>
          <p:nvPr>
            <p:custDataLst>
              <p:tags r:id="rId1"/>
            </p:custDataLst>
          </p:nvPr>
        </p:nvSpPr>
        <p:spPr>
          <a:xfrm>
            <a:off x="6455410" y="44450"/>
            <a:ext cx="536829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主要参考的是一篇</a:t>
            </a:r>
            <a:r>
              <a:rPr lang="en-US" altLang="zh-CN" sz="1200" b="1" dirty="0" smtClean="0">
                <a:latin typeface="微软雅黑 Light" panose="020B0502040204020203" pitchFamily="34" charset="-122"/>
                <a:ea typeface="微软雅黑 Light" panose="020B0502040204020203" pitchFamily="34" charset="-122"/>
              </a:rPr>
              <a:t>TIE</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sym typeface="+mn-ea"/>
              </a:rPr>
              <a:t>Analysis and Optimal Design of</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High-Frequency and High-Efficiency</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Asymmetrical Half-Bridge Flyback Converters</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p:txBody>
      </p:sp>
      <p:pic>
        <p:nvPicPr>
          <p:cNvPr id="19" name="图片 18"/>
          <p:cNvPicPr>
            <a:picLocks noChangeAspect="1"/>
          </p:cNvPicPr>
          <p:nvPr/>
        </p:nvPicPr>
        <p:blipFill>
          <a:blip r:embed="rId2"/>
          <a:stretch>
            <a:fillRect/>
          </a:stretch>
        </p:blipFill>
        <p:spPr>
          <a:xfrm>
            <a:off x="406400" y="980440"/>
            <a:ext cx="3474720" cy="3960495"/>
          </a:xfrm>
          <a:prstGeom prst="rect">
            <a:avLst/>
          </a:prstGeom>
        </p:spPr>
      </p:pic>
      <p:sp>
        <p:nvSpPr>
          <p:cNvPr id="20" name="文本框 19"/>
          <p:cNvSpPr txBox="1"/>
          <p:nvPr>
            <p:custDataLst>
              <p:tags r:id="rId3"/>
            </p:custDataLst>
          </p:nvPr>
        </p:nvSpPr>
        <p:spPr>
          <a:xfrm>
            <a:off x="694690" y="764540"/>
            <a:ext cx="868680" cy="275590"/>
          </a:xfrm>
          <a:prstGeom prst="rect">
            <a:avLst/>
          </a:prstGeom>
          <a:noFill/>
        </p:spPr>
        <p:txBody>
          <a:bodyPr wrap="square" rtlCol="0">
            <a:spAutoFit/>
          </a:bodyPr>
          <a:p>
            <a:pPr algn="ct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电路</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拓扑</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4"/>
          <a:stretch>
            <a:fillRect/>
          </a:stretch>
        </p:blipFill>
        <p:spPr>
          <a:xfrm>
            <a:off x="4079240" y="980440"/>
            <a:ext cx="4133850" cy="4553903"/>
          </a:xfrm>
          <a:prstGeom prst="rect">
            <a:avLst/>
          </a:prstGeom>
        </p:spPr>
      </p:pic>
      <p:sp>
        <p:nvSpPr>
          <p:cNvPr id="22" name="文本框 21"/>
          <p:cNvSpPr txBox="1"/>
          <p:nvPr>
            <p:custDataLst>
              <p:tags r:id="rId5"/>
            </p:custDataLst>
          </p:nvPr>
        </p:nvSpPr>
        <p:spPr>
          <a:xfrm>
            <a:off x="4439285" y="764540"/>
            <a:ext cx="3836670" cy="275590"/>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主要关键波形，这是临界调节，界于</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CCM</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DCM</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之间</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6"/>
          <a:stretch>
            <a:fillRect/>
          </a:stretch>
        </p:blipFill>
        <p:spPr>
          <a:xfrm>
            <a:off x="478790" y="5319395"/>
            <a:ext cx="3589020" cy="542925"/>
          </a:xfrm>
          <a:prstGeom prst="rect">
            <a:avLst/>
          </a:prstGeom>
        </p:spPr>
      </p:pic>
      <p:sp>
        <p:nvSpPr>
          <p:cNvPr id="24" name="文本框 23"/>
          <p:cNvSpPr txBox="1"/>
          <p:nvPr>
            <p:custDataLst>
              <p:tags r:id="rId7"/>
            </p:custDataLst>
          </p:nvPr>
        </p:nvSpPr>
        <p:spPr>
          <a:xfrm>
            <a:off x="550545" y="5045075"/>
            <a:ext cx="2630170" cy="275590"/>
          </a:xfrm>
          <a:prstGeom prst="rect">
            <a:avLst/>
          </a:prstGeom>
          <a:noFill/>
        </p:spPr>
        <p:txBody>
          <a:bodyPr wrap="square" rtlCol="0">
            <a:spAutoFit/>
          </a:bodyPr>
          <a:p>
            <a:pPr algn="l"/>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Flyback</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AHB</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的</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关键特征</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对比：</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550545" y="5950585"/>
            <a:ext cx="2630170" cy="460375"/>
          </a:xfrm>
          <a:prstGeom prst="rect">
            <a:avLst/>
          </a:prstGeom>
          <a:noFill/>
        </p:spPr>
        <p:txBody>
          <a:bodyPr wrap="square" rtlCol="0">
            <a:spAutoFit/>
          </a:bodyPr>
          <a:p>
            <a:pPr marL="171450" indent="-171450" algn="l">
              <a:buFont typeface="Wingdings" panose="05000000000000000000" charset="0"/>
              <a:buChar char="p"/>
            </a:pPr>
            <a:r>
              <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rPr>
              <a:t>应力要小很多；</a:t>
            </a:r>
            <a:endPar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endParaRPr>
          </a:p>
          <a:p>
            <a:pPr marL="171450" indent="-171450" algn="l">
              <a:buFont typeface="Wingdings" panose="05000000000000000000" charset="0"/>
              <a:buChar char="p"/>
            </a:pPr>
            <a:r>
              <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rPr>
              <a:t>增益为线性；</a:t>
            </a:r>
            <a:endParaRPr lang="zh-CN" altLang="en-US" sz="120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V="1">
            <a:off x="1808480" y="5806440"/>
            <a:ext cx="169418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7" name="图片 26"/>
          <p:cNvPicPr>
            <a:picLocks noChangeAspect="1"/>
          </p:cNvPicPr>
          <p:nvPr/>
        </p:nvPicPr>
        <p:blipFill>
          <a:blip r:embed="rId9"/>
          <a:stretch>
            <a:fillRect/>
          </a:stretch>
        </p:blipFill>
        <p:spPr>
          <a:xfrm>
            <a:off x="4295140" y="5445125"/>
            <a:ext cx="2952750" cy="442913"/>
          </a:xfrm>
          <a:prstGeom prst="rect">
            <a:avLst/>
          </a:prstGeom>
        </p:spPr>
      </p:pic>
      <p:cxnSp>
        <p:nvCxnSpPr>
          <p:cNvPr id="28" name="直接连接符 27"/>
          <p:cNvCxnSpPr/>
          <p:nvPr/>
        </p:nvCxnSpPr>
        <p:spPr>
          <a:xfrm flipV="1">
            <a:off x="5159375" y="5085080"/>
            <a:ext cx="215900" cy="503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9" name="文本框 28"/>
          <p:cNvSpPr txBox="1"/>
          <p:nvPr>
            <p:custDataLst>
              <p:tags r:id="rId10"/>
            </p:custDataLst>
          </p:nvPr>
        </p:nvSpPr>
        <p:spPr>
          <a:xfrm>
            <a:off x="4295140" y="5810885"/>
            <a:ext cx="1670685" cy="275590"/>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Flyback</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相同</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1"/>
            </p:custDataLst>
          </p:nvPr>
        </p:nvSpPr>
        <p:spPr>
          <a:xfrm>
            <a:off x="8470900" y="909955"/>
            <a:ext cx="1303655" cy="275590"/>
          </a:xfrm>
          <a:prstGeom prst="rect">
            <a:avLst/>
          </a:prstGeom>
          <a:noFill/>
        </p:spPr>
        <p:txBody>
          <a:bodyPr wrap="square" rtlCol="0">
            <a:spAutoFit/>
          </a:bodyPr>
          <a:p>
            <a:pPr algn="l"/>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Lr</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Cr</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开始</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谐振</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12"/>
          <a:stretch>
            <a:fillRect/>
          </a:stretch>
        </p:blipFill>
        <p:spPr>
          <a:xfrm>
            <a:off x="8548370" y="1184910"/>
            <a:ext cx="3028950" cy="962025"/>
          </a:xfrm>
          <a:prstGeom prst="rect">
            <a:avLst/>
          </a:prstGeom>
        </p:spPr>
      </p:pic>
      <p:pic>
        <p:nvPicPr>
          <p:cNvPr id="32" name="图片 31"/>
          <p:cNvPicPr>
            <a:picLocks noChangeAspect="1"/>
          </p:cNvPicPr>
          <p:nvPr/>
        </p:nvPicPr>
        <p:blipFill>
          <a:blip r:embed="rId13"/>
          <a:stretch>
            <a:fillRect/>
          </a:stretch>
        </p:blipFill>
        <p:spPr>
          <a:xfrm>
            <a:off x="8399145" y="2277745"/>
            <a:ext cx="3638550" cy="2124075"/>
          </a:xfrm>
          <a:prstGeom prst="rect">
            <a:avLst/>
          </a:prstGeom>
        </p:spPr>
      </p:pic>
      <p:cxnSp>
        <p:nvCxnSpPr>
          <p:cNvPr id="34" name="直接连接符 33"/>
          <p:cNvCxnSpPr/>
          <p:nvPr/>
        </p:nvCxnSpPr>
        <p:spPr>
          <a:xfrm flipH="1">
            <a:off x="6743065" y="1196340"/>
            <a:ext cx="1800225" cy="115252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文本框 34"/>
          <p:cNvSpPr txBox="1"/>
          <p:nvPr>
            <p:custDataLst>
              <p:tags r:id="rId14"/>
            </p:custDataLst>
          </p:nvPr>
        </p:nvSpPr>
        <p:spPr>
          <a:xfrm>
            <a:off x="8359140" y="4509770"/>
            <a:ext cx="3589655" cy="460375"/>
          </a:xfrm>
          <a:prstGeom prst="rect">
            <a:avLst/>
          </a:prstGeom>
          <a:noFill/>
        </p:spPr>
        <p:txBody>
          <a:bodyPr wrap="square" rtlCol="0">
            <a:spAutoFit/>
          </a:bodyPr>
          <a:p>
            <a:pPr algn="l"/>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这里谐振电容</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VCr</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应该也会震荡，这里为啥没表示？前面为啥还认为</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VCr</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电压为</a:t>
            </a:r>
            <a:r>
              <a:rPr lang="en-US" altLang="zh-CN" sz="1200">
                <a:solidFill>
                  <a:schemeClr val="tx1"/>
                </a:solidFill>
                <a:highlight>
                  <a:srgbClr val="FF0000"/>
                </a:highlight>
                <a:latin typeface="微软雅黑 Light" panose="020B0502040204020203" pitchFamily="34" charset="-122"/>
                <a:ea typeface="微软雅黑 Light" panose="020B0502040204020203" pitchFamily="34" charset="-122"/>
              </a:rPr>
              <a:t>nVo</a:t>
            </a:r>
            <a:r>
              <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120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6" name="图片 35"/>
          <p:cNvPicPr>
            <a:picLocks noChangeAspect="1"/>
          </p:cNvPicPr>
          <p:nvPr/>
        </p:nvPicPr>
        <p:blipFill>
          <a:blip r:embed="rId15"/>
          <a:stretch>
            <a:fillRect/>
          </a:stretch>
        </p:blipFill>
        <p:spPr>
          <a:xfrm>
            <a:off x="8378190" y="5078095"/>
            <a:ext cx="2976563" cy="1419225"/>
          </a:xfrm>
          <a:prstGeom prst="rect">
            <a:avLst/>
          </a:prstGeom>
        </p:spPr>
      </p:pic>
      <p:cxnSp>
        <p:nvCxnSpPr>
          <p:cNvPr id="37" name="直接连接符 36"/>
          <p:cNvCxnSpPr/>
          <p:nvPr/>
        </p:nvCxnSpPr>
        <p:spPr>
          <a:xfrm flipH="1" flipV="1">
            <a:off x="6095365" y="2319655"/>
            <a:ext cx="2282825" cy="34683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8" name="直接连接符 37"/>
          <p:cNvCxnSpPr>
            <a:stCxn id="36" idx="1"/>
          </p:cNvCxnSpPr>
          <p:nvPr/>
        </p:nvCxnSpPr>
        <p:spPr>
          <a:xfrm flipH="1" flipV="1">
            <a:off x="7319645" y="2780665"/>
            <a:ext cx="1058545" cy="300736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16"/>
            </p:custDataLst>
          </p:nvPr>
        </p:nvSpPr>
        <p:spPr>
          <a:xfrm>
            <a:off x="8471535" y="6525260"/>
            <a:ext cx="1670685" cy="275590"/>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这里后面重点</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分析！</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031355" y="5661660"/>
            <a:ext cx="21590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17"/>
            </p:custDataLst>
          </p:nvPr>
        </p:nvSpPr>
        <p:spPr>
          <a:xfrm>
            <a:off x="5880100" y="6144260"/>
            <a:ext cx="1813560" cy="460375"/>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这里要</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Cr</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比较大，否则无法认为是一个</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定值</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AHB</a:t>
            </a:r>
            <a:r>
              <a:rPr dirty="0" smtClean="0"/>
              <a:t>电路（</a:t>
            </a:r>
            <a:r>
              <a:rPr lang="en-US" altLang="zh-CN" dirty="0" smtClean="0"/>
              <a:t>ZVS</a:t>
            </a:r>
            <a:r>
              <a:rPr dirty="0" smtClean="0"/>
              <a:t>的</a:t>
            </a:r>
            <a:r>
              <a:rPr lang="en-US" altLang="zh-CN" dirty="0" smtClean="0"/>
              <a:t>Flyback</a:t>
            </a:r>
            <a:r>
              <a:rPr dirty="0" smtClean="0"/>
              <a:t>）基本工作</a:t>
            </a:r>
            <a:r>
              <a:rPr dirty="0" smtClean="0"/>
              <a:t>原理</a:t>
            </a:r>
            <a:endParaRPr dirty="0" smtClean="0"/>
          </a:p>
        </p:txBody>
      </p:sp>
      <p:sp>
        <p:nvSpPr>
          <p:cNvPr id="17" name="文本框 16"/>
          <p:cNvSpPr txBox="1"/>
          <p:nvPr>
            <p:custDataLst>
              <p:tags r:id="rId1"/>
            </p:custDataLst>
          </p:nvPr>
        </p:nvSpPr>
        <p:spPr>
          <a:xfrm>
            <a:off x="6455410" y="44450"/>
            <a:ext cx="536829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主要参考的是一篇</a:t>
            </a:r>
            <a:r>
              <a:rPr lang="en-US" altLang="zh-CN" sz="1200" b="1" dirty="0" smtClean="0">
                <a:latin typeface="微软雅黑 Light" panose="020B0502040204020203" pitchFamily="34" charset="-122"/>
                <a:ea typeface="微软雅黑 Light" panose="020B0502040204020203" pitchFamily="34" charset="-122"/>
              </a:rPr>
              <a:t>TIE</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sym typeface="+mn-ea"/>
              </a:rPr>
              <a:t>Analysis and Optimal Design of</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High-Frequency and High-Efficiency</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Asymmetrical Half-Bridge Flyback Converters</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550545" y="981075"/>
            <a:ext cx="2976563" cy="1419225"/>
          </a:xfrm>
          <a:prstGeom prst="rect">
            <a:avLst/>
          </a:prstGeom>
        </p:spPr>
      </p:pic>
      <p:sp>
        <p:nvSpPr>
          <p:cNvPr id="3" name="文本框 2"/>
          <p:cNvSpPr txBox="1"/>
          <p:nvPr>
            <p:custDataLst>
              <p:tags r:id="rId3"/>
            </p:custDataLst>
          </p:nvPr>
        </p:nvSpPr>
        <p:spPr>
          <a:xfrm>
            <a:off x="478155" y="2709545"/>
            <a:ext cx="1670685" cy="829945"/>
          </a:xfrm>
          <a:prstGeom prst="rect">
            <a:avLst/>
          </a:prstGeom>
          <a:noFill/>
        </p:spPr>
        <p:txBody>
          <a:bodyPr wrap="square" rtlCol="0">
            <a:spAutoFit/>
          </a:bodyPr>
          <a:p>
            <a:pPr algn="l"/>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在关断的瞬间，要给下面的</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Coss</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充电，给上面的</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Coss</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放电要给</a:t>
            </a:r>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Cps</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放电</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478155" y="3789045"/>
            <a:ext cx="1670685" cy="460375"/>
          </a:xfrm>
          <a:prstGeom prst="rect">
            <a:avLst/>
          </a:prstGeom>
          <a:noFill/>
        </p:spPr>
        <p:txBody>
          <a:bodyPr wrap="square" rtlCol="0">
            <a:spAutoFit/>
          </a:bodyPr>
          <a:p>
            <a:pPr algn="l"/>
            <a:r>
              <a:rPr lang="en-US" altLang="zh-CN" sz="1200">
                <a:solidFill>
                  <a:schemeClr val="tx1"/>
                </a:solidFill>
                <a:highlight>
                  <a:srgbClr val="FFFF00"/>
                </a:highlight>
                <a:latin typeface="微软雅黑 Light" panose="020B0502040204020203" pitchFamily="34" charset="-122"/>
                <a:ea typeface="微软雅黑 Light" panose="020B0502040204020203" pitchFamily="34" charset="-122"/>
              </a:rPr>
              <a:t>Lr</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上的电感不能突变的都给突变</a:t>
            </a:r>
            <a:r>
              <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120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1917700" y="1988820"/>
            <a:ext cx="288290" cy="12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2494915" y="1990090"/>
            <a:ext cx="287655" cy="12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2206625" y="2132965"/>
            <a:ext cx="0" cy="20002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如何</a:t>
            </a:r>
            <a:r>
              <a:rPr dirty="0" smtClean="0"/>
              <a:t>设计？</a:t>
            </a:r>
            <a:endParaRPr dirty="0" smtClean="0"/>
          </a:p>
        </p:txBody>
      </p:sp>
      <p:sp>
        <p:nvSpPr>
          <p:cNvPr id="17" name="文本框 16"/>
          <p:cNvSpPr txBox="1"/>
          <p:nvPr>
            <p:custDataLst>
              <p:tags r:id="rId1"/>
            </p:custDataLst>
          </p:nvPr>
        </p:nvSpPr>
        <p:spPr>
          <a:xfrm>
            <a:off x="6455410" y="44450"/>
            <a:ext cx="536829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主要参考的是一篇</a:t>
            </a:r>
            <a:r>
              <a:rPr lang="en-US" altLang="zh-CN" sz="1200" b="1" dirty="0" smtClean="0">
                <a:latin typeface="微软雅黑 Light" panose="020B0502040204020203" pitchFamily="34" charset="-122"/>
                <a:ea typeface="微软雅黑 Light" panose="020B0502040204020203" pitchFamily="34" charset="-122"/>
              </a:rPr>
              <a:t>TIE</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sym typeface="+mn-ea"/>
              </a:rPr>
              <a:t>Highly Efficient Secondary-Resonant Active</a:t>
            </a:r>
            <a:r>
              <a:rPr lang="en-US" altLang="zh-CN" sz="1200" b="1" dirty="0" smtClean="0">
                <a:latin typeface="微软雅黑 Light" panose="020B0502040204020203" pitchFamily="34" charset="-122"/>
                <a:ea typeface="微软雅黑 Light" panose="020B0502040204020203" pitchFamily="34" charset="-122"/>
                <a:sym typeface="+mn-ea"/>
              </a:rPr>
              <a:t> </a:t>
            </a:r>
            <a:r>
              <a:rPr lang="zh-CN" altLang="en-US" sz="1200" b="1" dirty="0" smtClean="0">
                <a:latin typeface="微软雅黑 Light" panose="020B0502040204020203" pitchFamily="34" charset="-122"/>
                <a:ea typeface="微软雅黑 Light" panose="020B0502040204020203" pitchFamily="34" charset="-122"/>
                <a:sym typeface="+mn-ea"/>
              </a:rPr>
              <a:t>Clamp Flyback Converter</a:t>
            </a:r>
            <a:r>
              <a:rPr lang="zh-CN" altLang="en-US" sz="1200" b="1" dirty="0" smtClean="0">
                <a:latin typeface="微软雅黑 Light" panose="020B0502040204020203" pitchFamily="34" charset="-122"/>
                <a:ea typeface="微软雅黑 Light" panose="020B0502040204020203" pitchFamily="34" charset="-122"/>
                <a:sym typeface="+mn-ea"/>
              </a:rPr>
              <a:t>》</a:t>
            </a:r>
            <a:endParaRPr lang="zh-CN" altLang="en-US" sz="1200" b="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BJT</a:t>
            </a:r>
            <a:r>
              <a:rPr dirty="0" smtClean="0"/>
              <a:t>基本</a:t>
            </a:r>
            <a:r>
              <a:rPr dirty="0" smtClean="0"/>
              <a:t>特性</a:t>
            </a:r>
            <a:endParaRPr dirty="0" smtClean="0"/>
          </a:p>
        </p:txBody>
      </p:sp>
      <p:pic>
        <p:nvPicPr>
          <p:cNvPr id="35" name="图片 34"/>
          <p:cNvPicPr>
            <a:picLocks noChangeAspect="1"/>
          </p:cNvPicPr>
          <p:nvPr/>
        </p:nvPicPr>
        <p:blipFill>
          <a:blip r:embed="rId1"/>
          <a:stretch>
            <a:fillRect/>
          </a:stretch>
        </p:blipFill>
        <p:spPr>
          <a:xfrm>
            <a:off x="2774950" y="908685"/>
            <a:ext cx="4480560" cy="3463290"/>
          </a:xfrm>
          <a:prstGeom prst="rect">
            <a:avLst/>
          </a:prstGeom>
        </p:spPr>
      </p:pic>
      <p:cxnSp>
        <p:nvCxnSpPr>
          <p:cNvPr id="36" name="直接连接符 35"/>
          <p:cNvCxnSpPr/>
          <p:nvPr/>
        </p:nvCxnSpPr>
        <p:spPr>
          <a:xfrm flipV="1">
            <a:off x="6591300" y="1772920"/>
            <a:ext cx="51181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2"/>
            </p:custDataLst>
          </p:nvPr>
        </p:nvSpPr>
        <p:spPr>
          <a:xfrm>
            <a:off x="7030720" y="1340485"/>
            <a:ext cx="2847975" cy="1024890"/>
          </a:xfrm>
          <a:prstGeom prst="rect">
            <a:avLst/>
          </a:prstGeom>
          <a:noFill/>
        </p:spPr>
        <p:txBody>
          <a:bodyPr wrap="square" rtlCol="0">
            <a:noAutofit/>
          </a:bodyPr>
          <a:p>
            <a:pPr marL="171450" indent="-171450" algn="l">
              <a:lnSpc>
                <a:spcPct val="100000"/>
              </a:lnSpc>
              <a:buFont typeface="Arial" panose="020B0604020202020204" pitchFamily="34" charset="0"/>
              <a:buChar char="•"/>
            </a:pPr>
            <a:r>
              <a:rPr lang="en-US" altLang="zh-CN" sz="1200" dirty="0" smtClean="0">
                <a:highlight>
                  <a:srgbClr val="FFFF00"/>
                </a:highlight>
                <a:latin typeface="微软雅黑 Light" panose="020B0502040204020203" pitchFamily="34" charset="-122"/>
                <a:ea typeface="微软雅黑 Light" panose="020B0502040204020203" pitchFamily="34" charset="-122"/>
              </a:rPr>
              <a:t>IB</a:t>
            </a:r>
            <a:r>
              <a:rPr lang="zh-CN" altLang="en-US" sz="1200" dirty="0" smtClean="0">
                <a:highlight>
                  <a:srgbClr val="FFFF00"/>
                </a:highlight>
                <a:latin typeface="微软雅黑 Light" panose="020B0502040204020203" pitchFamily="34" charset="-122"/>
                <a:ea typeface="微软雅黑 Light" panose="020B0502040204020203" pitchFamily="34" charset="-122"/>
              </a:rPr>
              <a:t>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的放大关系：</a:t>
            </a:r>
            <a:r>
              <a:rPr lang="en-US" altLang="zh-CN" sz="1200" dirty="0" smtClean="0">
                <a:highlight>
                  <a:srgbClr val="FFFF00"/>
                </a:highlight>
                <a:latin typeface="微软雅黑 Light" panose="020B0502040204020203" pitchFamily="34" charset="-122"/>
                <a:ea typeface="微软雅黑 Light" panose="020B0502040204020203" pitchFamily="34" charset="-122"/>
              </a:rPr>
              <a:t>β=IC/IB</a:t>
            </a:r>
            <a:r>
              <a:rPr lang="zh-CN" altLang="en-US" sz="1200" dirty="0" smtClean="0">
                <a:highlight>
                  <a:srgbClr val="FFFF00"/>
                </a:highlight>
                <a:latin typeface="微软雅黑 Light" panose="020B0502040204020203" pitchFamily="34" charset="-122"/>
                <a:ea typeface="微软雅黑 Light" panose="020B0502040204020203" pitchFamily="34" charset="-122"/>
              </a:rPr>
              <a:t>，这个值与</a:t>
            </a:r>
            <a:r>
              <a:rPr lang="en-US" altLang="zh-CN" sz="1200" dirty="0" smtClean="0">
                <a:highlight>
                  <a:srgbClr val="FFFF00"/>
                </a:highlight>
                <a:latin typeface="微软雅黑 Light" panose="020B0502040204020203" pitchFamily="34" charset="-122"/>
                <a:ea typeface="微软雅黑 Light" panose="020B0502040204020203" pitchFamily="34" charset="-122"/>
              </a:rPr>
              <a:t>B</a:t>
            </a:r>
            <a:r>
              <a:rPr lang="zh-CN" altLang="en-US" sz="1200" dirty="0" smtClean="0">
                <a:highlight>
                  <a:srgbClr val="FFFF00"/>
                </a:highlight>
                <a:latin typeface="微软雅黑 Light" panose="020B0502040204020203" pitchFamily="34" charset="-122"/>
                <a:ea typeface="微软雅黑 Light" panose="020B0502040204020203" pitchFamily="34" charset="-122"/>
              </a:rPr>
              <a:t>极和</a:t>
            </a:r>
            <a:r>
              <a:rPr lang="en-US" altLang="zh-CN" sz="1200" dirty="0" smtClean="0">
                <a:highlight>
                  <a:srgbClr val="FFFF00"/>
                </a:highlight>
                <a:latin typeface="微软雅黑 Light" panose="020B0502040204020203" pitchFamily="34" charset="-122"/>
                <a:ea typeface="微软雅黑 Light" panose="020B0502040204020203" pitchFamily="34" charset="-122"/>
              </a:rPr>
              <a:t>E</a:t>
            </a:r>
            <a:r>
              <a:rPr lang="zh-CN" altLang="en-US" sz="1200" dirty="0" smtClean="0">
                <a:highlight>
                  <a:srgbClr val="FFFF00"/>
                </a:highlight>
                <a:latin typeface="微软雅黑 Light" panose="020B0502040204020203" pitchFamily="34" charset="-122"/>
                <a:ea typeface="微软雅黑 Light" panose="020B0502040204020203" pitchFamily="34" charset="-122"/>
              </a:rPr>
              <a:t>极掺杂浓度的比例有关；</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highlight>
                  <a:srgbClr val="FFFF00"/>
                </a:highlight>
                <a:latin typeface="微软雅黑 Light" panose="020B0502040204020203" pitchFamily="34" charset="-122"/>
                <a:ea typeface="微软雅黑 Light" panose="020B0502040204020203" pitchFamily="34" charset="-122"/>
              </a:rPr>
              <a:t>另外，随着</a:t>
            </a:r>
            <a:r>
              <a:rPr lang="en-US" altLang="zh-CN" sz="1200" dirty="0" smtClean="0">
                <a:highlight>
                  <a:srgbClr val="FFFF00"/>
                </a:highlight>
                <a:latin typeface="微软雅黑 Light" panose="020B0502040204020203" pitchFamily="34" charset="-122"/>
                <a:ea typeface="微软雅黑 Light" panose="020B0502040204020203" pitchFamily="34" charset="-122"/>
              </a:rPr>
              <a:t>UCE</a:t>
            </a:r>
            <a:r>
              <a:rPr lang="zh-CN" altLang="en-US" sz="1200" dirty="0" smtClean="0">
                <a:highlight>
                  <a:srgbClr val="FFFF00"/>
                </a:highlight>
                <a:latin typeface="微软雅黑 Light" panose="020B0502040204020203" pitchFamily="34" charset="-122"/>
                <a:ea typeface="微软雅黑 Light" panose="020B0502040204020203" pitchFamily="34" charset="-122"/>
              </a:rPr>
              <a:t>增大，</a:t>
            </a:r>
            <a:r>
              <a:rPr lang="en-US" altLang="zh-CN" sz="1200" dirty="0" smtClean="0">
                <a:highlight>
                  <a:srgbClr val="FFFF00"/>
                </a:highlight>
                <a:latin typeface="微软雅黑 Light" panose="020B0502040204020203" pitchFamily="34" charset="-122"/>
                <a:ea typeface="微软雅黑 Light" panose="020B0502040204020203" pitchFamily="34" charset="-122"/>
              </a:rPr>
              <a:t>IC</a:t>
            </a:r>
            <a:r>
              <a:rPr lang="zh-CN" altLang="en-US" sz="1200" dirty="0" smtClean="0">
                <a:highlight>
                  <a:srgbClr val="FFFF00"/>
                </a:highlight>
                <a:latin typeface="微软雅黑 Light" panose="020B0502040204020203" pitchFamily="34" charset="-122"/>
                <a:ea typeface="微软雅黑 Light" panose="020B0502040204020203" pitchFamily="34" charset="-122"/>
              </a:rPr>
              <a:t>仍有变大的趋势，可以从二极管特性去理解，此时能吸收更多的电子</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（来源是哪里？）</a:t>
            </a:r>
            <a:endPar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3"/>
            </p:custDataLst>
          </p:nvPr>
        </p:nvSpPr>
        <p:spPr>
          <a:xfrm>
            <a:off x="2270760" y="2061210"/>
            <a:ext cx="71755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漂移</a:t>
            </a:r>
            <a:r>
              <a:rPr lang="zh-CN" altLang="en-US" sz="1200" dirty="0" smtClean="0">
                <a:highlight>
                  <a:srgbClr val="FFFF00"/>
                </a:highlight>
                <a:latin typeface="微软雅黑 Light" panose="020B0502040204020203" pitchFamily="34" charset="-122"/>
                <a:ea typeface="微软雅黑 Light" panose="020B0502040204020203" pitchFamily="34" charset="-122"/>
              </a:rPr>
              <a:t>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4"/>
            </p:custDataLst>
          </p:nvPr>
        </p:nvSpPr>
        <p:spPr>
          <a:xfrm>
            <a:off x="2273935" y="4371975"/>
            <a:ext cx="306578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当</a:t>
            </a:r>
            <a:r>
              <a:rPr lang="en-US" altLang="zh-CN" sz="1200" dirty="0" smtClean="0">
                <a:highlight>
                  <a:srgbClr val="FFFF00"/>
                </a:highlight>
                <a:latin typeface="微软雅黑 Light" panose="020B0502040204020203" pitchFamily="34" charset="-122"/>
                <a:ea typeface="微软雅黑 Light" panose="020B0502040204020203" pitchFamily="34" charset="-122"/>
              </a:rPr>
              <a:t>U</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BE</a:t>
            </a:r>
            <a:r>
              <a:rPr lang="en-US" altLang="zh-CN" sz="1200" dirty="0" smtClean="0">
                <a:highlight>
                  <a:srgbClr val="FFFF00"/>
                </a:highlight>
                <a:latin typeface="微软雅黑 Light" panose="020B0502040204020203" pitchFamily="34" charset="-122"/>
                <a:ea typeface="微软雅黑 Light" panose="020B0502040204020203" pitchFamily="34" charset="-122"/>
              </a:rPr>
              <a:t>&lt;0.7V</a:t>
            </a:r>
            <a:r>
              <a:rPr lang="zh-CN" altLang="en-US" sz="1200" dirty="0" smtClean="0">
                <a:highlight>
                  <a:srgbClr val="FFFF00"/>
                </a:highlight>
                <a:latin typeface="微软雅黑 Light" panose="020B0502040204020203" pitchFamily="34" charset="-122"/>
                <a:ea typeface="微软雅黑 Light" panose="020B0502040204020203" pitchFamily="34" charset="-122"/>
              </a:rPr>
              <a:t>且</a:t>
            </a:r>
            <a:r>
              <a:rPr lang="en-US" altLang="zh-CN" sz="1200" dirty="0" smtClean="0">
                <a:highlight>
                  <a:srgbClr val="FFFF00"/>
                </a:highlight>
                <a:latin typeface="微软雅黑 Light" panose="020B0502040204020203" pitchFamily="34" charset="-122"/>
                <a:ea typeface="微软雅黑 Light" panose="020B0502040204020203" pitchFamily="34" charset="-122"/>
              </a:rPr>
              <a:t>U</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BC</a:t>
            </a:r>
            <a:r>
              <a:rPr lang="en-US" altLang="zh-CN" sz="1200" dirty="0" smtClean="0">
                <a:highlight>
                  <a:srgbClr val="FFFF00"/>
                </a:highlight>
                <a:latin typeface="微软雅黑 Light" panose="020B0502040204020203" pitchFamily="34" charset="-122"/>
                <a:ea typeface="微软雅黑 Light" panose="020B0502040204020203" pitchFamily="34" charset="-122"/>
              </a:rPr>
              <a:t>&lt;0V</a:t>
            </a:r>
            <a:r>
              <a:rPr lang="zh-CN" altLang="en-US" sz="1200" dirty="0" smtClean="0">
                <a:highlight>
                  <a:srgbClr val="FFFF00"/>
                </a:highlight>
                <a:latin typeface="微软雅黑 Light" panose="020B0502040204020203" pitchFamily="34" charset="-122"/>
                <a:ea typeface="微软雅黑 Light" panose="020B0502040204020203" pitchFamily="34" charset="-122"/>
              </a:rPr>
              <a:t>时，晶体管将</a:t>
            </a:r>
            <a:r>
              <a:rPr lang="zh-CN" altLang="en-US" sz="1200" dirty="0" smtClean="0">
                <a:highlight>
                  <a:srgbClr val="FFFF00"/>
                </a:highlight>
                <a:latin typeface="微软雅黑 Light" panose="020B0502040204020203" pitchFamily="34" charset="-122"/>
                <a:ea typeface="微软雅黑 Light" panose="020B0502040204020203" pitchFamily="34" charset="-122"/>
              </a:rPr>
              <a:t>截止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5"/>
            </p:custDataLst>
          </p:nvPr>
        </p:nvSpPr>
        <p:spPr>
          <a:xfrm>
            <a:off x="7458075" y="6215380"/>
            <a:ext cx="4202430" cy="608330"/>
          </a:xfrm>
          <a:prstGeom prst="rect">
            <a:avLst/>
          </a:prstGeom>
          <a:noFill/>
        </p:spPr>
        <p:txBody>
          <a:bodyPr wrap="square" rtlCol="0">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rPr>
              <a:t>资料参考：</a:t>
            </a:r>
            <a:endParaRPr lang="zh-CN" altLang="en-US" sz="12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[1] https://www.zhihu.com/question/36475338</a:t>
            </a:r>
            <a:r>
              <a:rPr lang="zh-CN" altLang="en-US" sz="1200" dirty="0" smtClean="0">
                <a:latin typeface="微软雅黑 Light" panose="020B0502040204020203" pitchFamily="34" charset="-122"/>
                <a:ea typeface="微软雅黑 Light" panose="020B0502040204020203" pitchFamily="34" charset="-122"/>
              </a:rPr>
              <a:t>（看木旦文的</a:t>
            </a:r>
            <a:r>
              <a:rPr lang="zh-CN" altLang="en-US" sz="1200" dirty="0" smtClean="0">
                <a:latin typeface="微软雅黑 Light" panose="020B0502040204020203" pitchFamily="34" charset="-122"/>
                <a:ea typeface="微软雅黑 Light" panose="020B0502040204020203" pitchFamily="34" charset="-122"/>
              </a:rPr>
              <a:t>回答）</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6"/>
            </p:custDataLst>
          </p:nvPr>
        </p:nvSpPr>
        <p:spPr>
          <a:xfrm>
            <a:off x="5807075" y="4221480"/>
            <a:ext cx="1816100" cy="4324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这个图的含义可能还没有理解很透彻，可以重点理解下常用电路里面</a:t>
            </a:r>
            <a:r>
              <a:rPr lang="en-US" altLang="zh-CN" sz="1200" dirty="0" smtClean="0">
                <a:highlight>
                  <a:srgbClr val="FF0000"/>
                </a:highlight>
                <a:latin typeface="微软雅黑 Light" panose="020B0502040204020203" pitchFamily="34" charset="-122"/>
                <a:ea typeface="微软雅黑 Light" panose="020B0502040204020203" pitchFamily="34" charset="-122"/>
              </a:rPr>
              <a:t>BJT</a:t>
            </a:r>
            <a:r>
              <a:rPr lang="zh-CN" altLang="en-US" sz="1200" dirty="0" smtClean="0">
                <a:highlight>
                  <a:srgbClr val="FF0000"/>
                </a:highlight>
                <a:latin typeface="微软雅黑 Light" panose="020B0502040204020203" pitchFamily="34" charset="-122"/>
                <a:ea typeface="微软雅黑 Light" panose="020B0502040204020203" pitchFamily="34" charset="-122"/>
              </a:rPr>
              <a:t>是如何工作的，工作在哪个</a:t>
            </a:r>
            <a:r>
              <a:rPr lang="zh-CN" altLang="en-US" sz="1200" dirty="0" smtClean="0">
                <a:highlight>
                  <a:srgbClr val="FF0000"/>
                </a:highlight>
                <a:latin typeface="微软雅黑 Light" panose="020B0502040204020203" pitchFamily="34" charset="-122"/>
                <a:ea typeface="微软雅黑 Light" panose="020B0502040204020203" pitchFamily="34" charset="-122"/>
              </a:rPr>
              <a:t>区域！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3786505" y="1861185"/>
            <a:ext cx="0" cy="5035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7"/>
            </p:custDataLst>
          </p:nvPr>
        </p:nvSpPr>
        <p:spPr>
          <a:xfrm>
            <a:off x="334645" y="908685"/>
            <a:ext cx="2440940" cy="117856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E</a:t>
            </a:r>
            <a:r>
              <a:rPr lang="zh-CN" altLang="en-US" sz="1200" dirty="0" smtClean="0">
                <a:highlight>
                  <a:srgbClr val="00FF00"/>
                </a:highlight>
                <a:latin typeface="微软雅黑 Light" panose="020B0502040204020203" pitchFamily="34" charset="-122"/>
                <a:ea typeface="微软雅黑 Light" panose="020B0502040204020203" pitchFamily="34" charset="-122"/>
              </a:rPr>
              <a:t>极掺杂浓度高，</a:t>
            </a:r>
            <a:r>
              <a:rPr lang="en-US" altLang="zh-CN" sz="1200" dirty="0" smtClean="0">
                <a:highlight>
                  <a:srgbClr val="00FF00"/>
                </a:highlight>
                <a:latin typeface="微软雅黑 Light" panose="020B0502040204020203" pitchFamily="34" charset="-122"/>
                <a:ea typeface="微软雅黑 Light" panose="020B0502040204020203" pitchFamily="34" charset="-122"/>
              </a:rPr>
              <a:t>B</a:t>
            </a:r>
            <a:r>
              <a:rPr lang="zh-CN" altLang="en-US" sz="1200" dirty="0" smtClean="0">
                <a:highlight>
                  <a:srgbClr val="00FF00"/>
                </a:highlight>
                <a:latin typeface="微软雅黑 Light" panose="020B0502040204020203" pitchFamily="34" charset="-122"/>
                <a:ea typeface="微软雅黑 Light" panose="020B0502040204020203" pitchFamily="34" charset="-122"/>
              </a:rPr>
              <a:t>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掺杂浓度低，</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电子只有很少部分被综合，剩余</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电力能大量快穿过</a:t>
            </a:r>
            <a:r>
              <a:rPr lang="en-US" altLang="zh-CN" sz="1200" dirty="0" smtClean="0">
                <a:highlight>
                  <a:srgbClr val="00FF00"/>
                </a:highlight>
                <a:latin typeface="微软雅黑 Light" panose="020B0502040204020203" pitchFamily="34" charset="-122"/>
                <a:ea typeface="微软雅黑 Light" panose="020B0502040204020203" pitchFamily="34" charset="-122"/>
              </a:rPr>
              <a:t>B</a:t>
            </a:r>
            <a:r>
              <a:rPr lang="zh-CN" altLang="en-US" sz="1200" dirty="0" smtClean="0">
                <a:highlight>
                  <a:srgbClr val="00FF00"/>
                </a:highlight>
                <a:latin typeface="微软雅黑 Light" panose="020B0502040204020203" pitchFamily="34" charset="-122"/>
                <a:ea typeface="微软雅黑 Light" panose="020B0502040204020203" pitchFamily="34" charset="-122"/>
              </a:rPr>
              <a:t>极到达</a:t>
            </a:r>
            <a:r>
              <a:rPr lang="en-US" altLang="zh-CN" sz="1200" dirty="0" smtClean="0">
                <a:highlight>
                  <a:srgbClr val="00FF00"/>
                </a:highlight>
                <a:latin typeface="微软雅黑 Light" panose="020B0502040204020203" pitchFamily="34" charset="-122"/>
                <a:ea typeface="微软雅黑 Light" panose="020B0502040204020203" pitchFamily="34" charset="-122"/>
              </a:rPr>
              <a:t>C</a:t>
            </a:r>
            <a:r>
              <a:rPr lang="zh-CN" altLang="en-US" sz="1200" dirty="0" smtClean="0">
                <a:highlight>
                  <a:srgbClr val="00FF00"/>
                </a:highlight>
                <a:latin typeface="微软雅黑 Light" panose="020B0502040204020203" pitchFamily="34" charset="-122"/>
                <a:ea typeface="微软雅黑 Light" panose="020B0502040204020203" pitchFamily="34" charset="-122"/>
              </a:rPr>
              <a:t>级，所</a:t>
            </a:r>
            <a:r>
              <a:rPr lang="en-US" altLang="zh-CN" sz="1200" dirty="0" smtClean="0">
                <a:highlight>
                  <a:srgbClr val="00FF00"/>
                </a:highlight>
                <a:latin typeface="微软雅黑 Light" panose="020B0502040204020203" pitchFamily="34" charset="-122"/>
                <a:ea typeface="微软雅黑 Light" panose="020B0502040204020203" pitchFamily="34" charset="-122"/>
              </a:rPr>
              <a:t>C</a:t>
            </a:r>
            <a:r>
              <a:rPr lang="zh-CN" altLang="en-US" sz="1200" dirty="0" smtClean="0">
                <a:highlight>
                  <a:srgbClr val="00FF00"/>
                </a:highlight>
                <a:latin typeface="微软雅黑 Light" panose="020B0502040204020203" pitchFamily="34" charset="-122"/>
                <a:ea typeface="微软雅黑 Light" panose="020B0502040204020203" pitchFamily="34" charset="-122"/>
              </a:rPr>
              <a:t>极的</a:t>
            </a:r>
            <a:r>
              <a:rPr lang="en-US" altLang="zh-CN" sz="1200" dirty="0" smtClean="0">
                <a:highlight>
                  <a:srgbClr val="00FF00"/>
                </a:highlight>
                <a:latin typeface="微软雅黑 Light" panose="020B0502040204020203" pitchFamily="34" charset="-122"/>
                <a:ea typeface="微软雅黑 Light" panose="020B0502040204020203" pitchFamily="34" charset="-122"/>
              </a:rPr>
              <a:t>PN</a:t>
            </a:r>
            <a:r>
              <a:rPr lang="zh-CN" altLang="en-US" sz="1200" dirty="0" smtClean="0">
                <a:highlight>
                  <a:srgbClr val="00FF00"/>
                </a:highlight>
                <a:latin typeface="微软雅黑 Light" panose="020B0502040204020203" pitchFamily="34" charset="-122"/>
                <a:ea typeface="微软雅黑 Light" panose="020B0502040204020203" pitchFamily="34" charset="-122"/>
              </a:rPr>
              <a:t>结虽然是反偏，但是有大量的少子到达了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a:t>
            </a:r>
            <a:r>
              <a:rPr lang="zh-CN" altLang="en-US" sz="1200" dirty="0" smtClean="0">
                <a:highlight>
                  <a:srgbClr val="00FF00"/>
                </a:highlight>
                <a:latin typeface="微软雅黑 Light" panose="020B0502040204020203" pitchFamily="34" charset="-122"/>
                <a:ea typeface="微软雅黑 Light" panose="020B0502040204020203" pitchFamily="34" charset="-122"/>
              </a:rPr>
              <a:t>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多数载流子参与导电了吗？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7103110" y="3501390"/>
            <a:ext cx="36004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8"/>
            </p:custDataLst>
          </p:nvPr>
        </p:nvSpPr>
        <p:spPr>
          <a:xfrm>
            <a:off x="7463155" y="3429635"/>
            <a:ext cx="2704465" cy="279400"/>
          </a:xfrm>
          <a:prstGeom prst="rect">
            <a:avLst/>
          </a:prstGeom>
          <a:noFill/>
        </p:spPr>
        <p:txBody>
          <a:bodyPr wrap="square" rtlCol="0">
            <a:noAutofit/>
          </a:bodyPr>
          <a:p>
            <a:pPr indent="0" algn="l">
              <a:lnSpc>
                <a:spcPct val="100000"/>
              </a:lnSpc>
              <a:buFont typeface="Arial" panose="020B0604020202020204" pitchFamily="34"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正常电路，</a:t>
            </a:r>
            <a:r>
              <a:rPr lang="en-US" altLang="zh-CN" sz="1200" dirty="0" smtClean="0">
                <a:highlight>
                  <a:srgbClr val="FFFF00"/>
                </a:highlight>
                <a:latin typeface="微软雅黑 Light" panose="020B0502040204020203" pitchFamily="34" charset="-122"/>
                <a:ea typeface="微软雅黑 Light" panose="020B0502040204020203" pitchFamily="34" charset="-122"/>
              </a:rPr>
              <a:t>BJT</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导通后</a:t>
            </a:r>
            <a:r>
              <a:rPr lang="en-US" altLang="zh-CN" sz="1200" dirty="0" smtClean="0">
                <a:highlight>
                  <a:srgbClr val="FFFF00"/>
                </a:highlight>
                <a:latin typeface="微软雅黑 Light" panose="020B0502040204020203" pitchFamily="34" charset="-122"/>
                <a:ea typeface="微软雅黑 Light" panose="020B0502040204020203" pitchFamily="34" charset="-122"/>
              </a:rPr>
              <a:t>UCE</a:t>
            </a:r>
            <a:r>
              <a:rPr lang="zh-CN" altLang="en-US" sz="1200" dirty="0" smtClean="0">
                <a:highlight>
                  <a:srgbClr val="FFFF00"/>
                </a:highlight>
                <a:latin typeface="微软雅黑 Light" panose="020B0502040204020203" pitchFamily="34" charset="-122"/>
                <a:ea typeface="微软雅黑 Light" panose="020B0502040204020203" pitchFamily="34" charset="-122"/>
              </a:rPr>
              <a:t>都是很小</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-485</a:t>
            </a:r>
            <a:r>
              <a:rPr dirty="0" smtClean="0"/>
              <a:t>电路</a:t>
            </a:r>
            <a:endParaRPr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-CAN</a:t>
            </a:r>
            <a:r>
              <a:rPr dirty="0" smtClean="0"/>
              <a:t>电路</a:t>
            </a:r>
            <a:endParaRPr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-ETH</a:t>
            </a:r>
            <a:r>
              <a:rPr dirty="0" smtClean="0"/>
              <a:t>电路</a:t>
            </a:r>
            <a:endParaRPr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-Bluetooth</a:t>
            </a:r>
            <a:r>
              <a:rPr dirty="0" smtClean="0"/>
              <a:t>电路</a:t>
            </a:r>
            <a:endParaRPr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927600" y="1339215"/>
            <a:ext cx="2185988" cy="2157413"/>
          </a:xfrm>
          <a:prstGeom prst="rect">
            <a:avLst/>
          </a:prstGeom>
        </p:spPr>
      </p:pic>
      <p:pic>
        <p:nvPicPr>
          <p:cNvPr id="13" name="图片 12"/>
          <p:cNvPicPr>
            <a:picLocks noChangeAspect="1"/>
          </p:cNvPicPr>
          <p:nvPr/>
        </p:nvPicPr>
        <p:blipFill>
          <a:blip r:embed="rId2"/>
          <a:stretch>
            <a:fillRect/>
          </a:stretch>
        </p:blipFill>
        <p:spPr>
          <a:xfrm>
            <a:off x="190500" y="989965"/>
            <a:ext cx="5853113" cy="8524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MOS</a:t>
            </a:r>
            <a:r>
              <a:rPr dirty="0" smtClean="0"/>
              <a:t>基本</a:t>
            </a:r>
            <a:r>
              <a:rPr dirty="0" smtClean="0"/>
              <a:t>特性</a:t>
            </a:r>
            <a:endParaRPr dirty="0" smtClean="0"/>
          </a:p>
        </p:txBody>
      </p:sp>
      <p:sp>
        <p:nvSpPr>
          <p:cNvPr id="8" name="文本框 7"/>
          <p:cNvSpPr txBox="1"/>
          <p:nvPr>
            <p:custDataLst>
              <p:tags r:id="rId3"/>
            </p:custDataLst>
          </p:nvPr>
        </p:nvSpPr>
        <p:spPr>
          <a:xfrm>
            <a:off x="5662930" y="1558290"/>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等效模型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7463155" y="2424430"/>
            <a:ext cx="4083685" cy="2800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中通常不会直接给出，要做下面的转换：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5"/>
          <a:stretch>
            <a:fillRect/>
          </a:stretch>
        </p:blipFill>
        <p:spPr>
          <a:xfrm>
            <a:off x="190500" y="3068955"/>
            <a:ext cx="6038850" cy="438150"/>
          </a:xfrm>
          <a:prstGeom prst="rect">
            <a:avLst/>
          </a:prstGeom>
        </p:spPr>
      </p:pic>
      <p:cxnSp>
        <p:nvCxnSpPr>
          <p:cNvPr id="15" name="直接连接符 14"/>
          <p:cNvCxnSpPr/>
          <p:nvPr/>
        </p:nvCxnSpPr>
        <p:spPr>
          <a:xfrm flipH="1">
            <a:off x="5518785" y="2708910"/>
            <a:ext cx="5041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flipH="1" flipV="1">
            <a:off x="5302885" y="1556385"/>
            <a:ext cx="720090" cy="593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913130" y="3355340"/>
            <a:ext cx="5130800" cy="28956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Cgs</a:t>
            </a:r>
            <a:r>
              <a:rPr lang="zh-CN" altLang="en-US" sz="1200" dirty="0" smtClean="0">
                <a:highlight>
                  <a:srgbClr val="00FF00"/>
                </a:highlight>
                <a:latin typeface="微软雅黑 Light" panose="020B0502040204020203" pitchFamily="34" charset="-122"/>
                <a:ea typeface="微软雅黑 Light" panose="020B0502040204020203" pitchFamily="34" charset="-122"/>
              </a:rPr>
              <a:t>只与</a:t>
            </a:r>
            <a:r>
              <a:rPr lang="en-US" altLang="zh-CN" sz="1200" dirty="0" smtClean="0">
                <a:highlight>
                  <a:srgbClr val="00FF00"/>
                </a:highlight>
                <a:latin typeface="微软雅黑 Light" panose="020B0502040204020203" pitchFamily="34" charset="-122"/>
                <a:ea typeface="微软雅黑 Light" panose="020B0502040204020203" pitchFamily="34" charset="-122"/>
              </a:rPr>
              <a:t>G</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极与</a:t>
            </a:r>
            <a:r>
              <a:rPr lang="en-US" altLang="zh-CN" sz="1200" dirty="0" smtClean="0">
                <a:highlight>
                  <a:srgbClr val="00FF00"/>
                </a:highlight>
                <a:latin typeface="微软雅黑 Light" panose="020B0502040204020203" pitchFamily="34" charset="-122"/>
                <a:ea typeface="微软雅黑 Light" panose="020B0502040204020203" pitchFamily="34" charset="-122"/>
              </a:rPr>
              <a:t>S</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极之间重合部分的等效电容有关，在不同工况下几乎不变</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62255" y="1916430"/>
            <a:ext cx="5130800" cy="62484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Cgd</a:t>
            </a:r>
            <a:r>
              <a:rPr lang="zh-CN" altLang="en-US" sz="1200" dirty="0" smtClean="0">
                <a:highlight>
                  <a:srgbClr val="00FF00"/>
                </a:highlight>
                <a:latin typeface="微软雅黑 Light" panose="020B0502040204020203" pitchFamily="34" charset="-122"/>
                <a:ea typeface="微软雅黑 Light" panose="020B0502040204020203" pitchFamily="34" charset="-122"/>
              </a:rPr>
              <a:t>一部分与</a:t>
            </a:r>
            <a:r>
              <a:rPr lang="en-US" altLang="zh-CN" sz="1200" dirty="0" smtClean="0">
                <a:highlight>
                  <a:srgbClr val="00FF00"/>
                </a:highlight>
                <a:latin typeface="微软雅黑 Light" panose="020B0502040204020203" pitchFamily="34" charset="-122"/>
                <a:ea typeface="微软雅黑 Light" panose="020B0502040204020203" pitchFamily="34" charset="-122"/>
              </a:rPr>
              <a:t>G</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极与</a:t>
            </a:r>
            <a:r>
              <a:rPr lang="en-US" altLang="zh-CN" sz="1200" dirty="0" smtClean="0">
                <a:highlight>
                  <a:srgbClr val="00FF00"/>
                </a:highlight>
                <a:latin typeface="微软雅黑 Light" panose="020B0502040204020203" pitchFamily="34" charset="-122"/>
                <a:ea typeface="微软雅黑 Light" panose="020B0502040204020203" pitchFamily="34" charset="-122"/>
              </a:rPr>
              <a:t>S</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极之间重合部分的等效电容有关，</a:t>
            </a:r>
            <a:r>
              <a:rPr lang="zh-CN" altLang="en-US" sz="1200" dirty="0" smtClean="0">
                <a:highlight>
                  <a:srgbClr val="FF0000"/>
                </a:highlight>
                <a:latin typeface="微软雅黑 Light" panose="020B0502040204020203" pitchFamily="34" charset="-122"/>
                <a:ea typeface="微软雅黑 Light" panose="020B0502040204020203" pitchFamily="34" charset="-122"/>
              </a:rPr>
              <a:t>另外与耗尽层的电容还有关</a:t>
            </a:r>
            <a:r>
              <a:rPr lang="zh-CN" altLang="en-US" sz="1200" b="1" dirty="0" smtClean="0">
                <a:highlight>
                  <a:srgbClr val="FF0000"/>
                </a:highlight>
                <a:latin typeface="微软雅黑 Light" panose="020B0502040204020203" pitchFamily="34" charset="-122"/>
                <a:ea typeface="微软雅黑 Light" panose="020B0502040204020203" pitchFamily="34" charset="-122"/>
              </a:rPr>
              <a:t>（关于米勒效应和这里的</a:t>
            </a:r>
            <a:r>
              <a:rPr lang="zh-CN" altLang="en-US" sz="1200" b="1" dirty="0" smtClean="0">
                <a:highlight>
                  <a:srgbClr val="FF0000"/>
                </a:highlight>
                <a:latin typeface="微软雅黑 Light" panose="020B0502040204020203" pitchFamily="34" charset="-122"/>
                <a:ea typeface="微软雅黑 Light" panose="020B0502040204020203" pitchFamily="34" charset="-122"/>
              </a:rPr>
              <a:t>关系？）</a:t>
            </a:r>
            <a:endParaRPr lang="zh-CN" altLang="en-US" sz="1200" b="1"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702435" y="1124585"/>
            <a:ext cx="2064385" cy="1244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8"/>
          <a:stretch>
            <a:fillRect/>
          </a:stretch>
        </p:blipFill>
        <p:spPr>
          <a:xfrm>
            <a:off x="6598920" y="989965"/>
            <a:ext cx="5695950" cy="695325"/>
          </a:xfrm>
          <a:prstGeom prst="rect">
            <a:avLst/>
          </a:prstGeom>
        </p:spPr>
      </p:pic>
      <p:cxnSp>
        <p:nvCxnSpPr>
          <p:cNvPr id="20" name="直接连接符 19"/>
          <p:cNvCxnSpPr/>
          <p:nvPr/>
        </p:nvCxnSpPr>
        <p:spPr>
          <a:xfrm flipV="1">
            <a:off x="6814820" y="1341120"/>
            <a:ext cx="1512570" cy="1007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9"/>
            </p:custDataLst>
          </p:nvPr>
        </p:nvSpPr>
        <p:spPr>
          <a:xfrm>
            <a:off x="8548370" y="1339215"/>
            <a:ext cx="3239770" cy="70231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与体二极管有关，</a:t>
            </a:r>
            <a:r>
              <a:rPr lang="zh-CN" altLang="en-US" sz="1200" dirty="0" smtClean="0">
                <a:highlight>
                  <a:srgbClr val="FFFF00"/>
                </a:highlight>
                <a:latin typeface="微软雅黑 Light" panose="020B0502040204020203" pitchFamily="34" charset="-122"/>
                <a:ea typeface="微软雅黑 Light" panose="020B0502040204020203" pitchFamily="34" charset="-122"/>
              </a:rPr>
              <a:t>这个二极管特性是很差的，主要原因：</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highlight>
                  <a:srgbClr val="FFFF00"/>
                </a:highlight>
                <a:latin typeface="微软雅黑 Light" panose="020B0502040204020203" pitchFamily="34" charset="-122"/>
                <a:ea typeface="微软雅黑 Light" panose="020B0502040204020203" pitchFamily="34" charset="-122"/>
              </a:rPr>
              <a:t>由</a:t>
            </a:r>
            <a:r>
              <a:rPr lang="en-US" altLang="zh-CN" sz="1200" dirty="0" smtClean="0">
                <a:highlight>
                  <a:srgbClr val="FFFF00"/>
                </a:highlight>
                <a:latin typeface="微软雅黑 Light" panose="020B0502040204020203" pitchFamily="34" charset="-122"/>
                <a:ea typeface="微软雅黑 Light" panose="020B0502040204020203" pitchFamily="34" charset="-122"/>
              </a:rPr>
              <a:t>DS</a:t>
            </a:r>
            <a:r>
              <a:rPr lang="zh-CN" altLang="en-US" sz="1200" dirty="0" smtClean="0">
                <a:highlight>
                  <a:srgbClr val="FFFF00"/>
                </a:highlight>
                <a:latin typeface="微软雅黑 Light" panose="020B0502040204020203" pitchFamily="34" charset="-122"/>
                <a:ea typeface="微软雅黑 Light" panose="020B0502040204020203" pitchFamily="34" charset="-122"/>
              </a:rPr>
              <a:t>之间</a:t>
            </a:r>
            <a:r>
              <a:rPr lang="en-US" altLang="zh-CN" sz="1200" dirty="0" smtClean="0">
                <a:highlight>
                  <a:srgbClr val="FFFF00"/>
                </a:highlight>
                <a:latin typeface="微软雅黑 Light" panose="020B0502040204020203" pitchFamily="34" charset="-122"/>
                <a:ea typeface="微软雅黑 Light" panose="020B0502040204020203" pitchFamily="34" charset="-122"/>
              </a:rPr>
              <a:t>PN</a:t>
            </a:r>
            <a:r>
              <a:rPr lang="zh-CN" altLang="en-US" sz="1200" dirty="0" smtClean="0">
                <a:highlight>
                  <a:srgbClr val="FFFF00"/>
                </a:highlight>
                <a:latin typeface="微软雅黑 Light" panose="020B0502040204020203" pitchFamily="34" charset="-122"/>
                <a:ea typeface="微软雅黑 Light" panose="020B0502040204020203" pitchFamily="34" charset="-122"/>
              </a:rPr>
              <a:t>结形成，比专用二极管的导通压降</a:t>
            </a:r>
            <a:r>
              <a:rPr lang="zh-CN" altLang="en-US" sz="1200" dirty="0" smtClean="0">
                <a:highlight>
                  <a:srgbClr val="FFFF00"/>
                </a:highlight>
                <a:latin typeface="微软雅黑 Light" panose="020B0502040204020203" pitchFamily="34" charset="-122"/>
                <a:ea typeface="微软雅黑 Light" panose="020B0502040204020203" pitchFamily="34" charset="-122"/>
              </a:rPr>
              <a:t>大；</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highlight>
                  <a:srgbClr val="FFFF00"/>
                </a:highlight>
                <a:latin typeface="微软雅黑 Light" panose="020B0502040204020203" pitchFamily="34" charset="-122"/>
                <a:ea typeface="微软雅黑 Light" panose="020B0502040204020203" pitchFamily="34" charset="-122"/>
              </a:rPr>
              <a:t>反向恢复时间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10"/>
          <a:stretch>
            <a:fillRect/>
          </a:stretch>
        </p:blipFill>
        <p:spPr>
          <a:xfrm>
            <a:off x="7679055" y="2708910"/>
            <a:ext cx="1166813" cy="833438"/>
          </a:xfrm>
          <a:prstGeom prst="rect">
            <a:avLst/>
          </a:prstGeom>
        </p:spPr>
      </p:pic>
      <p:pic>
        <p:nvPicPr>
          <p:cNvPr id="3" name="图片 2"/>
          <p:cNvPicPr>
            <a:picLocks noChangeAspect="1"/>
          </p:cNvPicPr>
          <p:nvPr/>
        </p:nvPicPr>
        <p:blipFill>
          <a:blip r:embed="rId11"/>
          <a:stretch>
            <a:fillRect/>
          </a:stretch>
        </p:blipFill>
        <p:spPr>
          <a:xfrm>
            <a:off x="190500" y="4076700"/>
            <a:ext cx="4852035" cy="2297430"/>
          </a:xfrm>
          <a:prstGeom prst="rect">
            <a:avLst/>
          </a:prstGeom>
        </p:spPr>
      </p:pic>
      <p:sp>
        <p:nvSpPr>
          <p:cNvPr id="7" name="文本框 6"/>
          <p:cNvSpPr txBox="1"/>
          <p:nvPr>
            <p:custDataLst>
              <p:tags r:id="rId12"/>
            </p:custDataLst>
          </p:nvPr>
        </p:nvSpPr>
        <p:spPr>
          <a:xfrm>
            <a:off x="2422525" y="6093460"/>
            <a:ext cx="3584575" cy="28956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这里对于耗尽层、电子浓度、反型</a:t>
            </a:r>
            <a:r>
              <a:rPr lang="zh-CN" altLang="en-US" sz="1200" dirty="0" smtClean="0">
                <a:highlight>
                  <a:srgbClr val="FF0000"/>
                </a:highlight>
                <a:latin typeface="微软雅黑 Light" panose="020B0502040204020203" pitchFamily="34" charset="-122"/>
                <a:ea typeface="微软雅黑 Light" panose="020B0502040204020203" pitchFamily="34" charset="-122"/>
              </a:rPr>
              <a:t>层等等，并不是很</a:t>
            </a:r>
            <a:r>
              <a:rPr lang="zh-CN" altLang="en-US" sz="1200" dirty="0" smtClean="0">
                <a:highlight>
                  <a:srgbClr val="FF0000"/>
                </a:highlight>
                <a:latin typeface="微软雅黑 Light" panose="020B0502040204020203" pitchFamily="34" charset="-122"/>
                <a:ea typeface="微软雅黑 Light" panose="020B0502040204020203" pitchFamily="34" charset="-122"/>
              </a:rPr>
              <a:t>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V="1">
            <a:off x="4511040" y="4653280"/>
            <a:ext cx="14414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13"/>
            </p:custDataLst>
          </p:nvPr>
        </p:nvSpPr>
        <p:spPr>
          <a:xfrm>
            <a:off x="2813685" y="4237990"/>
            <a:ext cx="2965450" cy="4559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如果在线性放大区，岂不损耗很大</a:t>
            </a:r>
            <a:r>
              <a:rPr lang="en-US" altLang="zh-CN" sz="1200" dirty="0" smtClean="0">
                <a:highlight>
                  <a:srgbClr val="FF0000"/>
                </a:highlight>
                <a:latin typeface="微软雅黑 Light" panose="020B0502040204020203" pitchFamily="34" charset="-122"/>
                <a:ea typeface="微软雅黑 Light" panose="020B0502040204020203" pitchFamily="34" charset="-122"/>
              </a:rPr>
              <a:t>R</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ds,on</a:t>
            </a:r>
            <a:r>
              <a:rPr lang="zh-CN" altLang="en-US" sz="1200" dirty="0" smtClean="0">
                <a:highlight>
                  <a:srgbClr val="FF0000"/>
                </a:highlight>
                <a:latin typeface="微软雅黑 Light" panose="020B0502040204020203" pitchFamily="34" charset="-122"/>
                <a:ea typeface="微软雅黑 Light" panose="020B0502040204020203" pitchFamily="34" charset="-122"/>
              </a:rPr>
              <a:t>体现在哪里？</a:t>
            </a:r>
            <a:r>
              <a:rPr lang="zh-CN" altLang="en-US" sz="1200" dirty="0" smtClean="0">
                <a:highlight>
                  <a:srgbClr val="00FF00"/>
                </a:highlight>
                <a:latin typeface="微软雅黑 Light" panose="020B0502040204020203" pitchFamily="34" charset="-122"/>
                <a:ea typeface="微软雅黑 Light" panose="020B0502040204020203" pitchFamily="34" charset="-122"/>
              </a:rPr>
              <a:t>工作在欧姆区，</a:t>
            </a:r>
            <a:r>
              <a:rPr lang="en-US" altLang="zh-CN" sz="1200" dirty="0" smtClean="0">
                <a:highlight>
                  <a:srgbClr val="00FF00"/>
                </a:highlight>
                <a:latin typeface="微软雅黑 Light" panose="020B0502040204020203" pitchFamily="34" charset="-122"/>
                <a:ea typeface="微软雅黑 Light" panose="020B0502040204020203" pitchFamily="34" charset="-122"/>
              </a:rPr>
              <a:t>R</a:t>
            </a:r>
            <a:r>
              <a:rPr lang="en-US" altLang="zh-CN" sz="1200" baseline="-25000" dirty="0" smtClean="0">
                <a:highlight>
                  <a:srgbClr val="00FF00"/>
                </a:highlight>
                <a:latin typeface="微软雅黑 Light" panose="020B0502040204020203" pitchFamily="34" charset="-122"/>
                <a:ea typeface="微软雅黑 Light" panose="020B0502040204020203" pitchFamily="34" charset="-122"/>
              </a:rPr>
              <a:t>ds,on</a:t>
            </a:r>
            <a:r>
              <a:rPr lang="zh-CN" altLang="en-US" sz="1200" dirty="0" smtClean="0">
                <a:highlight>
                  <a:srgbClr val="00FF00"/>
                </a:highlight>
                <a:latin typeface="微软雅黑 Light" panose="020B0502040204020203" pitchFamily="34" charset="-122"/>
                <a:ea typeface="微软雅黑 Light" panose="020B0502040204020203" pitchFamily="34" charset="-122"/>
              </a:rPr>
              <a:t>就体现在斜率</a:t>
            </a:r>
            <a:r>
              <a:rPr lang="zh-CN" altLang="en-US" sz="1200" dirty="0" smtClean="0">
                <a:highlight>
                  <a:srgbClr val="00FF00"/>
                </a:highlight>
                <a:latin typeface="微软雅黑 Light" panose="020B0502040204020203" pitchFamily="34" charset="-122"/>
                <a:ea typeface="微软雅黑 Light" panose="020B0502040204020203" pitchFamily="34" charset="-122"/>
              </a:rPr>
              <a:t>上</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4"/>
            </p:custDataLst>
          </p:nvPr>
        </p:nvSpPr>
        <p:spPr>
          <a:xfrm>
            <a:off x="6094730" y="4649470"/>
            <a:ext cx="4068445" cy="132143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基本原理：</a:t>
            </a:r>
            <a:endParaRPr lang="en-US" altLang="zh-CN" sz="1200" b="1"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Vgs</a:t>
            </a:r>
            <a:r>
              <a:rPr lang="zh-CN" altLang="en-US" sz="1200" dirty="0" smtClean="0">
                <a:latin typeface="微软雅黑 Light" panose="020B0502040204020203" pitchFamily="34" charset="-122"/>
                <a:ea typeface="微软雅黑 Light" panose="020B0502040204020203" pitchFamily="34" charset="-122"/>
              </a:rPr>
              <a:t>有电压时，</a:t>
            </a:r>
            <a:r>
              <a:rPr lang="en-US" altLang="zh-CN" sz="1200" dirty="0" smtClean="0">
                <a:latin typeface="微软雅黑 Light" panose="020B0502040204020203" pitchFamily="34" charset="-122"/>
                <a:ea typeface="微软雅黑 Light" panose="020B0502040204020203" pitchFamily="34" charset="-122"/>
              </a:rPr>
              <a:t>N+</a:t>
            </a:r>
            <a:r>
              <a:rPr lang="zh-CN" altLang="en-US" sz="1200" dirty="0" smtClean="0">
                <a:latin typeface="微软雅黑 Light" panose="020B0502040204020203" pitchFamily="34" charset="-122"/>
                <a:ea typeface="微软雅黑 Light" panose="020B0502040204020203" pitchFamily="34" charset="-122"/>
              </a:rPr>
              <a:t>的电子扩散到</a:t>
            </a:r>
            <a:r>
              <a:rPr lang="en-US" altLang="zh-CN" sz="1200" dirty="0" smtClean="0">
                <a:latin typeface="微软雅黑 Light" panose="020B0502040204020203" pitchFamily="34" charset="-122"/>
                <a:ea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rPr>
              <a:t>区，把沟道连接起来，根据</a:t>
            </a:r>
            <a:r>
              <a:rPr lang="en-US" altLang="zh-CN" sz="1200" dirty="0" smtClean="0">
                <a:latin typeface="微软雅黑 Light" panose="020B0502040204020203" pitchFamily="34" charset="-122"/>
                <a:ea typeface="微软雅黑 Light" panose="020B0502040204020203" pitchFamily="34" charset="-122"/>
              </a:rPr>
              <a:t>Vgs</a:t>
            </a:r>
            <a:r>
              <a:rPr lang="zh-CN" altLang="en-US" sz="1200" dirty="0" smtClean="0">
                <a:latin typeface="微软雅黑 Light" panose="020B0502040204020203" pitchFamily="34" charset="-122"/>
                <a:ea typeface="微软雅黑 Light" panose="020B0502040204020203" pitchFamily="34" charset="-122"/>
              </a:rPr>
              <a:t>电压不同，扩散的电子浓度不同，所能流过的电流大小也不同（只有一种载流子参与了电流转移）；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导通电阻会有点大，因此</a:t>
            </a:r>
            <a:r>
              <a:rPr lang="en-US" altLang="zh-CN" sz="1200" dirty="0" smtClean="0">
                <a:latin typeface="微软雅黑 Light" panose="020B0502040204020203" pitchFamily="34" charset="-122"/>
                <a:ea typeface="微软雅黑 Light" panose="020B0502040204020203" pitchFamily="34" charset="-122"/>
                <a:sym typeface="+mn-ea"/>
              </a:rPr>
              <a:t>Infineon</a:t>
            </a:r>
            <a:r>
              <a:rPr lang="zh-CN" altLang="en-US" sz="1200" dirty="0" smtClean="0">
                <a:latin typeface="微软雅黑 Light" panose="020B0502040204020203" pitchFamily="34" charset="-122"/>
                <a:ea typeface="微软雅黑 Light" panose="020B0502040204020203" pitchFamily="34" charset="-122"/>
                <a:sym typeface="+mn-ea"/>
              </a:rPr>
              <a:t>有推出</a:t>
            </a:r>
            <a:r>
              <a:rPr lang="en-US" altLang="zh-CN" sz="1200" dirty="0" smtClean="0">
                <a:latin typeface="微软雅黑 Light" panose="020B0502040204020203" pitchFamily="34" charset="-122"/>
                <a:ea typeface="微软雅黑 Light" panose="020B0502040204020203" pitchFamily="34" charset="-122"/>
                <a:sym typeface="+mn-ea"/>
              </a:rPr>
              <a:t>CoolMOS</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gn="l">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sym typeface="+mn-ea"/>
              </a:rPr>
              <a:t>Vds</a:t>
            </a:r>
            <a:r>
              <a:rPr lang="zh-CN" altLang="en-US" sz="1200" dirty="0" smtClean="0">
                <a:latin typeface="微软雅黑 Light" panose="020B0502040204020203" pitchFamily="34" charset="-122"/>
                <a:ea typeface="微软雅黑 Light" panose="020B0502040204020203" pitchFamily="34" charset="-122"/>
                <a:sym typeface="+mn-ea"/>
              </a:rPr>
              <a:t>的增加，</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只会改变反型层在</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D</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极的动态段，对静态段几乎没有影响</a:t>
            </a:r>
            <a:r>
              <a:rPr lang="zh-CN" altLang="en-US" sz="1200" dirty="0" smtClean="0">
                <a:latin typeface="微软雅黑 Light" panose="020B0502040204020203" pitchFamily="34" charset="-122"/>
                <a:ea typeface="微软雅黑 Light" panose="020B0502040204020203" pitchFamily="34" charset="-122"/>
                <a:sym typeface="+mn-ea"/>
              </a:rPr>
              <a:t>，所以电流</a:t>
            </a:r>
            <a:r>
              <a:rPr lang="en-US" altLang="zh-CN" sz="1200" dirty="0" smtClean="0">
                <a:latin typeface="微软雅黑 Light" panose="020B0502040204020203" pitchFamily="34" charset="-122"/>
                <a:ea typeface="微软雅黑 Light" panose="020B0502040204020203" pitchFamily="34" charset="-122"/>
                <a:sym typeface="+mn-ea"/>
              </a:rPr>
              <a:t>ID</a:t>
            </a:r>
            <a:r>
              <a:rPr lang="zh-CN" altLang="en-US" sz="1200" dirty="0" smtClean="0">
                <a:latin typeface="微软雅黑 Light" panose="020B0502040204020203" pitchFamily="34" charset="-122"/>
                <a:ea typeface="微软雅黑 Light" panose="020B0502040204020203" pitchFamily="34" charset="-122"/>
                <a:sym typeface="+mn-ea"/>
              </a:rPr>
              <a:t>几乎不变；（木旦文的帖子中</a:t>
            </a:r>
            <a:r>
              <a:rPr lang="zh-CN" altLang="en-US" sz="1200" dirty="0" smtClean="0">
                <a:latin typeface="微软雅黑 Light" panose="020B0502040204020203" pitchFamily="34" charset="-122"/>
                <a:ea typeface="微软雅黑 Light" panose="020B0502040204020203" pitchFamily="34" charset="-122"/>
                <a:sym typeface="+mn-ea"/>
              </a:rPr>
              <a:t>有介绍）</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7103110" y="6093460"/>
            <a:ext cx="5045075" cy="683260"/>
          </a:xfrm>
          <a:prstGeom prst="rect">
            <a:avLst/>
          </a:prstGeom>
          <a:noFill/>
        </p:spPr>
        <p:txBody>
          <a:bodyPr wrap="square" rtlCol="0" anchor="t">
            <a:noAutofit/>
          </a:bodyPr>
          <a:p>
            <a:pPr lvl="0" algn="l">
              <a:buClrTx/>
              <a:buSzTx/>
              <a:buFont typeface="Wingdings" panose="05000000000000000000" charset="0"/>
            </a:pPr>
            <a:r>
              <a:rPr lang="zh-CN" altLang="en-US" sz="1000" b="1" dirty="0" smtClean="0">
                <a:latin typeface="微软雅黑 Light" panose="020B0502040204020203" pitchFamily="34" charset="-122"/>
                <a:ea typeface="微软雅黑 Light" panose="020B0502040204020203" pitchFamily="34" charset="-122"/>
                <a:sym typeface="+mn-ea"/>
              </a:rPr>
              <a:t>资料参考：</a:t>
            </a:r>
            <a:endParaRPr lang="zh-CN" altLang="en-US" sz="10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[1] https://zhuanlan.zhihu.com/p/415208587（从半导体物理的角度来介绍MOS）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[2] (TI) Fundamentals of MOSFET and IGBT Gate Driver Circuits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[3] (Infineon) IGBT</a:t>
            </a:r>
            <a:r>
              <a:rPr lang="zh-CN" altLang="en-US" sz="1000" dirty="0" smtClean="0">
                <a:latin typeface="微软雅黑 Light" panose="020B0502040204020203" pitchFamily="34" charset="-122"/>
                <a:ea typeface="微软雅黑 Light" panose="020B0502040204020203" pitchFamily="34" charset="-122"/>
                <a:sym typeface="+mn-ea"/>
              </a:rPr>
              <a:t>模块：技术、驱动和</a:t>
            </a:r>
            <a:r>
              <a:rPr lang="zh-CN" altLang="en-US" sz="1000" dirty="0" smtClean="0">
                <a:latin typeface="微软雅黑 Light" panose="020B0502040204020203" pitchFamily="34" charset="-122"/>
                <a:ea typeface="微软雅黑 Light" panose="020B0502040204020203" pitchFamily="34" charset="-122"/>
                <a:sym typeface="+mn-ea"/>
              </a:rPr>
              <a:t>应用</a:t>
            </a:r>
            <a:endParaRPr lang="zh-CN" altLang="en-US" sz="10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15"/>
            </p:custDataLst>
          </p:nvPr>
        </p:nvSpPr>
        <p:spPr>
          <a:xfrm>
            <a:off x="6043930" y="3644900"/>
            <a:ext cx="2711450" cy="90233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分类：</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导电沟道类型</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rPr>
              <a:t>沟道</a:t>
            </a:r>
            <a:r>
              <a:rPr lang="en-US" altLang="zh-CN" sz="1200" dirty="0" smtClean="0">
                <a:latin typeface="微软雅黑 Light" panose="020B0502040204020203" pitchFamily="34" charset="-122"/>
                <a:ea typeface="微软雅黑 Light" panose="020B0502040204020203" pitchFamily="34" charset="-122"/>
              </a:rPr>
              <a:t> v.s. N</a:t>
            </a:r>
            <a:r>
              <a:rPr lang="zh-CN" altLang="en-US" sz="1200" dirty="0" smtClean="0">
                <a:latin typeface="微软雅黑 Light" panose="020B0502040204020203" pitchFamily="34" charset="-122"/>
                <a:ea typeface="微软雅黑 Light" panose="020B0502040204020203" pitchFamily="34" charset="-122"/>
              </a:rPr>
              <a:t>沟道</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栅极电压幅值</a:t>
            </a:r>
            <a:r>
              <a:rPr lang="zh-CN" altLang="en-US" sz="1200" dirty="0" smtClean="0">
                <a:latin typeface="微软雅黑 Light" panose="020B0502040204020203" pitchFamily="34" charset="-122"/>
                <a:ea typeface="微软雅黑 Light" panose="020B0502040204020203" pitchFamily="34" charset="-122"/>
              </a:rPr>
              <a:t>：耗尽型</a:t>
            </a:r>
            <a:r>
              <a:rPr lang="en-US" altLang="zh-CN" sz="1200" dirty="0" smtClean="0">
                <a:latin typeface="微软雅黑 Light" panose="020B0502040204020203" pitchFamily="34" charset="-122"/>
                <a:ea typeface="微软雅黑 Light" panose="020B0502040204020203" pitchFamily="34" charset="-122"/>
              </a:rPr>
              <a:t> v.s. </a:t>
            </a:r>
            <a:r>
              <a:rPr lang="zh-CN" altLang="en-US" sz="1200" dirty="0" smtClean="0">
                <a:latin typeface="微软雅黑 Light" panose="020B0502040204020203" pitchFamily="34" charset="-122"/>
                <a:ea typeface="微软雅黑 Light" panose="020B0502040204020203" pitchFamily="34" charset="-122"/>
              </a:rPr>
              <a:t>增强</a:t>
            </a:r>
            <a:r>
              <a:rPr lang="zh-CN" altLang="en-US" sz="1200" dirty="0" smtClean="0">
                <a:latin typeface="微软雅黑 Light" panose="020B0502040204020203" pitchFamily="34" charset="-122"/>
                <a:ea typeface="微软雅黑 Light" panose="020B0502040204020203" pitchFamily="34" charset="-122"/>
              </a:rPr>
              <a:t>型</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功率</a:t>
            </a: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主要是</a:t>
            </a:r>
            <a:r>
              <a:rPr lang="en-US" altLang="zh-CN" sz="1200" dirty="0" smtClean="0">
                <a:latin typeface="微软雅黑 Light" panose="020B0502040204020203" pitchFamily="34" charset="-122"/>
                <a:ea typeface="微软雅黑 Light" panose="020B0502040204020203" pitchFamily="34" charset="-122"/>
              </a:rPr>
              <a:t>N</a:t>
            </a:r>
            <a:r>
              <a:rPr lang="zh-CN" altLang="en-US" sz="1200" dirty="0" smtClean="0">
                <a:latin typeface="微软雅黑 Light" panose="020B0502040204020203" pitchFamily="34" charset="-122"/>
                <a:ea typeface="微软雅黑 Light" panose="020B0502040204020203" pitchFamily="34" charset="-122"/>
              </a:rPr>
              <a:t>沟道增强</a:t>
            </a:r>
            <a:r>
              <a:rPr lang="zh-CN" altLang="en-US" sz="1200" dirty="0" smtClean="0">
                <a:latin typeface="微软雅黑 Light" panose="020B0502040204020203" pitchFamily="34" charset="-122"/>
                <a:ea typeface="微软雅黑 Light" panose="020B0502040204020203" pitchFamily="34" charset="-122"/>
              </a:rPr>
              <a:t>型</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6"/>
            </p:custDataLst>
          </p:nvPr>
        </p:nvSpPr>
        <p:spPr>
          <a:xfrm>
            <a:off x="9047480" y="2853055"/>
            <a:ext cx="1791335" cy="48958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a:t>
            </a:r>
            <a:r>
              <a:rPr lang="en-US" altLang="zh-CN" sz="1200" dirty="0" smtClean="0">
                <a:highlight>
                  <a:srgbClr val="FF00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0000"/>
                </a:highlight>
                <a:latin typeface="微软雅黑 Light" panose="020B0502040204020203" pitchFamily="34" charset="-122"/>
                <a:ea typeface="微软雅黑 Light" panose="020B0502040204020203" pitchFamily="34" charset="-122"/>
              </a:rPr>
              <a:t>上要用</a:t>
            </a:r>
            <a:r>
              <a:rPr lang="en-US" altLang="zh-CN" sz="1200" dirty="0" smtClean="0">
                <a:highlight>
                  <a:srgbClr val="FF0000"/>
                </a:highlight>
                <a:latin typeface="微软雅黑 Light" panose="020B0502040204020203" pitchFamily="34" charset="-122"/>
                <a:ea typeface="微软雅黑 Light" panose="020B0502040204020203" pitchFamily="34" charset="-122"/>
              </a:rPr>
              <a:t>C</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RSS</a:t>
            </a:r>
            <a:r>
              <a:rPr lang="en-US" altLang="zh-CN" sz="1200" dirty="0" smtClean="0">
                <a:highlight>
                  <a:srgbClr val="FF0000"/>
                </a:highlight>
                <a:latin typeface="微软雅黑 Light" panose="020B0502040204020203" pitchFamily="34" charset="-122"/>
                <a:ea typeface="微软雅黑 Light" panose="020B0502040204020203" pitchFamily="34" charset="-122"/>
              </a:rPr>
              <a:t>/C</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ISS</a:t>
            </a:r>
            <a:r>
              <a:rPr lang="en-US" altLang="zh-CN" sz="1200" dirty="0" smtClean="0">
                <a:highlight>
                  <a:srgbClr val="FF0000"/>
                </a:highlight>
                <a:latin typeface="微软雅黑 Light" panose="020B0502040204020203" pitchFamily="34" charset="-122"/>
                <a:ea typeface="微软雅黑 Light" panose="020B0502040204020203" pitchFamily="34" charset="-122"/>
              </a:rPr>
              <a:t>/C</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OSS</a:t>
            </a:r>
            <a:r>
              <a:rPr lang="zh-CN" altLang="en-US" sz="1200" dirty="0" smtClean="0">
                <a:highlight>
                  <a:srgbClr val="FF0000"/>
                </a:highlight>
                <a:latin typeface="微软雅黑 Light" panose="020B0502040204020203" pitchFamily="34" charset="-122"/>
                <a:ea typeface="微软雅黑 Light" panose="020B0502040204020203" pitchFamily="34" charset="-122"/>
              </a:rPr>
              <a:t>这些值呢？</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7"/>
          <a:stretch>
            <a:fillRect/>
          </a:stretch>
        </p:blipFill>
        <p:spPr>
          <a:xfrm>
            <a:off x="10055225" y="3340100"/>
            <a:ext cx="1891030" cy="1759585"/>
          </a:xfrm>
          <a:prstGeom prst="rect">
            <a:avLst/>
          </a:prstGeom>
        </p:spPr>
      </p:pic>
      <p:cxnSp>
        <p:nvCxnSpPr>
          <p:cNvPr id="28" name="直接连接符 27"/>
          <p:cNvCxnSpPr/>
          <p:nvPr/>
        </p:nvCxnSpPr>
        <p:spPr>
          <a:xfrm flipV="1">
            <a:off x="9839325" y="4869180"/>
            <a:ext cx="864235" cy="6800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a:off x="1342390" y="5477510"/>
            <a:ext cx="215900" cy="1119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8"/>
            </p:custDataLst>
          </p:nvPr>
        </p:nvSpPr>
        <p:spPr>
          <a:xfrm>
            <a:off x="118745" y="6567170"/>
            <a:ext cx="1791335" cy="2908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硬开关时特性比较差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MOS</a:t>
            </a:r>
            <a:r>
              <a:rPr dirty="0" smtClean="0"/>
              <a:t>基本特性</a:t>
            </a:r>
            <a:r>
              <a:rPr lang="en-US" altLang="zh-CN" dirty="0" smtClean="0"/>
              <a:t>——</a:t>
            </a:r>
            <a:r>
              <a:rPr dirty="0" smtClean="0"/>
              <a:t>反型层的</a:t>
            </a:r>
            <a:r>
              <a:rPr dirty="0" smtClean="0"/>
              <a:t>概念</a:t>
            </a:r>
            <a:endParaRPr dirty="0" smtClean="0"/>
          </a:p>
        </p:txBody>
      </p:sp>
      <p:pic>
        <p:nvPicPr>
          <p:cNvPr id="2" name="图片 1"/>
          <p:cNvPicPr>
            <a:picLocks noChangeAspect="1"/>
          </p:cNvPicPr>
          <p:nvPr/>
        </p:nvPicPr>
        <p:blipFill>
          <a:blip r:embed="rId1"/>
          <a:stretch>
            <a:fillRect/>
          </a:stretch>
        </p:blipFill>
        <p:spPr>
          <a:xfrm>
            <a:off x="48260" y="908685"/>
            <a:ext cx="2185988" cy="2157413"/>
          </a:xfrm>
          <a:prstGeom prst="rect">
            <a:avLst/>
          </a:prstGeom>
        </p:spPr>
      </p:pic>
      <p:sp>
        <p:nvSpPr>
          <p:cNvPr id="8" name="文本框 7"/>
          <p:cNvSpPr txBox="1"/>
          <p:nvPr>
            <p:custDataLst>
              <p:tags r:id="rId2"/>
            </p:custDataLst>
          </p:nvPr>
        </p:nvSpPr>
        <p:spPr>
          <a:xfrm>
            <a:off x="529590" y="1196340"/>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等效模型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2856230" y="950595"/>
            <a:ext cx="2087245" cy="2206625"/>
          </a:xfrm>
          <a:prstGeom prst="rect">
            <a:avLst/>
          </a:prstGeom>
        </p:spPr>
      </p:pic>
      <p:pic>
        <p:nvPicPr>
          <p:cNvPr id="7" name="图片 6"/>
          <p:cNvPicPr>
            <a:picLocks noChangeAspect="1"/>
          </p:cNvPicPr>
          <p:nvPr/>
        </p:nvPicPr>
        <p:blipFill>
          <a:blip r:embed="rId4"/>
          <a:stretch>
            <a:fillRect/>
          </a:stretch>
        </p:blipFill>
        <p:spPr>
          <a:xfrm>
            <a:off x="5304155" y="950595"/>
            <a:ext cx="2890520" cy="1900555"/>
          </a:xfrm>
          <a:prstGeom prst="rect">
            <a:avLst/>
          </a:prstGeom>
        </p:spPr>
      </p:pic>
      <p:sp>
        <p:nvSpPr>
          <p:cNvPr id="23" name="右箭头 22"/>
          <p:cNvSpPr/>
          <p:nvPr/>
        </p:nvSpPr>
        <p:spPr>
          <a:xfrm>
            <a:off x="5160010" y="194627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5"/>
          <a:stretch>
            <a:fillRect/>
          </a:stretch>
        </p:blipFill>
        <p:spPr>
          <a:xfrm>
            <a:off x="8544560" y="950595"/>
            <a:ext cx="2874645" cy="1900555"/>
          </a:xfrm>
          <a:prstGeom prst="rect">
            <a:avLst/>
          </a:prstGeom>
        </p:spPr>
      </p:pic>
      <p:sp>
        <p:nvSpPr>
          <p:cNvPr id="10" name="右箭头 9"/>
          <p:cNvSpPr/>
          <p:nvPr/>
        </p:nvSpPr>
        <p:spPr>
          <a:xfrm>
            <a:off x="8401050" y="192024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6"/>
            </p:custDataLst>
          </p:nvPr>
        </p:nvSpPr>
        <p:spPr>
          <a:xfrm>
            <a:off x="8759190" y="2851150"/>
            <a:ext cx="2820035" cy="417195"/>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VGS</a:t>
            </a:r>
            <a:r>
              <a:rPr lang="zh-CN" altLang="en-US" sz="1200" dirty="0" smtClean="0">
                <a:highlight>
                  <a:srgbClr val="FFFF00"/>
                </a:highlight>
                <a:latin typeface="微软雅黑 Light" panose="020B0502040204020203" pitchFamily="34" charset="-122"/>
                <a:ea typeface="微软雅黑 Light" panose="020B0502040204020203" pitchFamily="34" charset="-122"/>
              </a:rPr>
              <a:t>越大，反型层越厚，沟道电阻越小</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00FF00"/>
                </a:highlight>
                <a:latin typeface="微软雅黑 Light" panose="020B0502040204020203" pitchFamily="34" charset="-122"/>
                <a:ea typeface="微软雅黑 Light" panose="020B0502040204020203" pitchFamily="34" charset="-122"/>
              </a:rPr>
              <a:t>所以</a:t>
            </a:r>
            <a:r>
              <a:rPr lang="en-US" altLang="zh-CN" sz="1200" dirty="0" smtClean="0">
                <a:highlight>
                  <a:srgbClr val="00FF00"/>
                </a:highlight>
                <a:latin typeface="微软雅黑 Light" panose="020B0502040204020203" pitchFamily="34" charset="-122"/>
                <a:ea typeface="微软雅黑 Light" panose="020B0502040204020203" pitchFamily="34" charset="-122"/>
              </a:rPr>
              <a:t>Rdson</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VGS</a:t>
            </a:r>
            <a:r>
              <a:rPr lang="zh-CN" altLang="en-US" sz="1200" dirty="0" smtClean="0">
                <a:highlight>
                  <a:srgbClr val="00FF00"/>
                </a:highlight>
                <a:latin typeface="微软雅黑 Light" panose="020B0502040204020203" pitchFamily="34" charset="-122"/>
                <a:ea typeface="微软雅黑 Light" panose="020B0502040204020203" pitchFamily="34" charset="-122"/>
              </a:rPr>
              <a:t>有关</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7"/>
          <a:stretch>
            <a:fillRect/>
          </a:stretch>
        </p:blipFill>
        <p:spPr>
          <a:xfrm>
            <a:off x="262255" y="3219450"/>
            <a:ext cx="4648835" cy="3431540"/>
          </a:xfrm>
          <a:prstGeom prst="rect">
            <a:avLst/>
          </a:prstGeom>
        </p:spPr>
      </p:pic>
      <p:sp>
        <p:nvSpPr>
          <p:cNvPr id="24" name="文本框 23"/>
          <p:cNvSpPr txBox="1"/>
          <p:nvPr/>
        </p:nvSpPr>
        <p:spPr>
          <a:xfrm>
            <a:off x="7103110" y="6093460"/>
            <a:ext cx="5045075" cy="683260"/>
          </a:xfrm>
          <a:prstGeom prst="rect">
            <a:avLst/>
          </a:prstGeom>
          <a:noFill/>
        </p:spPr>
        <p:txBody>
          <a:bodyPr wrap="square" rtlCol="0" anchor="t">
            <a:noAutofit/>
          </a:bodyPr>
          <a:p>
            <a:pPr lvl="0" algn="l">
              <a:buClrTx/>
              <a:buSzTx/>
              <a:buFont typeface="Wingdings" panose="05000000000000000000" charset="0"/>
            </a:pPr>
            <a:r>
              <a:rPr lang="zh-CN" altLang="en-US" sz="1000" b="1" dirty="0" smtClean="0">
                <a:latin typeface="微软雅黑 Light" panose="020B0502040204020203" pitchFamily="34" charset="-122"/>
                <a:ea typeface="微软雅黑 Light" panose="020B0502040204020203" pitchFamily="34" charset="-122"/>
                <a:sym typeface="+mn-ea"/>
              </a:rPr>
              <a:t>资料参考：</a:t>
            </a:r>
            <a:endParaRPr lang="zh-CN" altLang="en-US" sz="10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[1] https://zhuanlan.zhihu.com/p/415208587（从半导体物理的角度来介绍MOS）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[2] (TI) Fundamentals of MOSFET and IGBT Gate Driver Circuits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[3] (Infineon) IGBT</a:t>
            </a:r>
            <a:r>
              <a:rPr lang="zh-CN" altLang="en-US" sz="1000" dirty="0" smtClean="0">
                <a:latin typeface="微软雅黑 Light" panose="020B0502040204020203" pitchFamily="34" charset="-122"/>
                <a:ea typeface="微软雅黑 Light" panose="020B0502040204020203" pitchFamily="34" charset="-122"/>
                <a:sym typeface="+mn-ea"/>
              </a:rPr>
              <a:t>模块：技术、驱动和</a:t>
            </a:r>
            <a:r>
              <a:rPr lang="zh-CN" altLang="en-US" sz="1000" dirty="0" smtClean="0">
                <a:latin typeface="微软雅黑 Light" panose="020B0502040204020203" pitchFamily="34" charset="-122"/>
                <a:ea typeface="微软雅黑 Light" panose="020B0502040204020203" pitchFamily="34" charset="-122"/>
                <a:sym typeface="+mn-ea"/>
              </a:rPr>
              <a:t>应用</a:t>
            </a:r>
            <a:endParaRPr lang="zh-CN" altLang="en-US" sz="1000" dirty="0" smtClean="0">
              <a:latin typeface="微软雅黑 Light" panose="020B0502040204020203" pitchFamily="34" charset="-122"/>
              <a:ea typeface="微软雅黑 Light" panose="020B0502040204020203" pitchFamily="34" charset="-122"/>
              <a:sym typeface="+mn-ea"/>
            </a:endParaRPr>
          </a:p>
        </p:txBody>
      </p:sp>
      <p:cxnSp>
        <p:nvCxnSpPr>
          <p:cNvPr id="14" name="直接连接符 13"/>
          <p:cNvCxnSpPr/>
          <p:nvPr/>
        </p:nvCxnSpPr>
        <p:spPr>
          <a:xfrm>
            <a:off x="4438650" y="6242050"/>
            <a:ext cx="432435" cy="139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8"/>
            </p:custDataLst>
          </p:nvPr>
        </p:nvSpPr>
        <p:spPr>
          <a:xfrm>
            <a:off x="4942840" y="6242050"/>
            <a:ext cx="1623060" cy="41656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这个浓度与</a:t>
            </a:r>
            <a:r>
              <a:rPr lang="en-US" altLang="zh-CN" sz="1200" dirty="0" smtClean="0">
                <a:highlight>
                  <a:srgbClr val="FF0000"/>
                </a:highlight>
                <a:latin typeface="微软雅黑 Light" panose="020B0502040204020203" pitchFamily="34" charset="-122"/>
                <a:ea typeface="微软雅黑 Light" panose="020B0502040204020203" pitchFamily="34" charset="-122"/>
              </a:rPr>
              <a:t>Ug</a:t>
            </a:r>
            <a:r>
              <a:rPr lang="zh-CN" altLang="en-US" sz="1200" dirty="0" smtClean="0">
                <a:highlight>
                  <a:srgbClr val="FF0000"/>
                </a:highlight>
                <a:latin typeface="微软雅黑 Light" panose="020B0502040204020203" pitchFamily="34" charset="-122"/>
                <a:ea typeface="微软雅黑 Light" panose="020B0502040204020203" pitchFamily="34" charset="-122"/>
              </a:rPr>
              <a:t>有</a:t>
            </a:r>
            <a:r>
              <a:rPr lang="zh-CN" altLang="en-US" sz="1200" dirty="0" smtClean="0">
                <a:highlight>
                  <a:srgbClr val="FF0000"/>
                </a:highlight>
                <a:latin typeface="微软雅黑 Light" panose="020B0502040204020203" pitchFamily="34" charset="-122"/>
                <a:ea typeface="微软雅黑 Light" panose="020B0502040204020203" pitchFamily="34" charset="-122"/>
              </a:rPr>
              <a:t>关系？</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图其实没有特别</a:t>
            </a:r>
            <a:r>
              <a:rPr lang="zh-CN" altLang="en-US" sz="1200" dirty="0" smtClean="0">
                <a:highlight>
                  <a:srgbClr val="FF0000"/>
                </a:highlight>
                <a:latin typeface="微软雅黑 Light" panose="020B0502040204020203" pitchFamily="34" charset="-122"/>
                <a:ea typeface="微软雅黑 Light" panose="020B0502040204020203" pitchFamily="34" charset="-122"/>
              </a:rPr>
              <a:t>懂！</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MOS</a:t>
            </a:r>
            <a:r>
              <a:rPr dirty="0" smtClean="0"/>
              <a:t>的开关</a:t>
            </a:r>
            <a:r>
              <a:rPr dirty="0" smtClean="0"/>
              <a:t>过程</a:t>
            </a:r>
            <a:endParaRPr dirty="0" smtClean="0"/>
          </a:p>
        </p:txBody>
      </p:sp>
      <p:sp>
        <p:nvSpPr>
          <p:cNvPr id="4" name="文本框 3"/>
          <p:cNvSpPr txBox="1"/>
          <p:nvPr>
            <p:custDataLst>
              <p:tags r:id="rId1"/>
            </p:custDataLst>
          </p:nvPr>
        </p:nvSpPr>
        <p:spPr>
          <a:xfrm>
            <a:off x="5878830" y="4817110"/>
            <a:ext cx="2898140" cy="50800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Vds</a:t>
            </a:r>
            <a:r>
              <a:rPr lang="zh-CN" altLang="en-US" sz="1200" dirty="0" smtClean="0">
                <a:latin typeface="微软雅黑 Light" panose="020B0502040204020203" pitchFamily="34" charset="-122"/>
                <a:ea typeface="微软雅黑 Light" panose="020B0502040204020203" pitchFamily="34" charset="-122"/>
              </a:rPr>
              <a:t>与</a:t>
            </a:r>
            <a:r>
              <a:rPr lang="en-US" altLang="zh-CN" sz="1200" dirty="0" smtClean="0">
                <a:latin typeface="微软雅黑 Light" panose="020B0502040204020203" pitchFamily="34" charset="-122"/>
                <a:ea typeface="微软雅黑 Light" panose="020B0502040204020203" pitchFamily="34" charset="-122"/>
              </a:rPr>
              <a:t>Id</a:t>
            </a:r>
            <a:r>
              <a:rPr lang="zh-CN" altLang="en-US" sz="1200" dirty="0" smtClean="0">
                <a:latin typeface="微软雅黑 Light" panose="020B0502040204020203" pitchFamily="34" charset="-122"/>
                <a:ea typeface="微软雅黑 Light" panose="020B0502040204020203" pitchFamily="34" charset="-122"/>
              </a:rPr>
              <a:t>的特性曲线，</a:t>
            </a:r>
            <a:r>
              <a:rPr lang="en-US" altLang="zh-CN" sz="1200" dirty="0" smtClean="0">
                <a:latin typeface="微软雅黑 Light" panose="020B0502040204020203" pitchFamily="34" charset="-122"/>
                <a:ea typeface="微软雅黑 Light" panose="020B0502040204020203" pitchFamily="34" charset="-122"/>
              </a:rPr>
              <a:t>Vgs</a:t>
            </a:r>
            <a:r>
              <a:rPr lang="zh-CN" altLang="en-US" sz="1200" dirty="0" smtClean="0">
                <a:latin typeface="微软雅黑 Light" panose="020B0502040204020203" pitchFamily="34" charset="-122"/>
                <a:ea typeface="微软雅黑 Light" panose="020B0502040204020203" pitchFamily="34" charset="-122"/>
              </a:rPr>
              <a:t>与</a:t>
            </a:r>
            <a:r>
              <a:rPr lang="en-US" altLang="zh-CN" sz="1200" dirty="0" smtClean="0">
                <a:latin typeface="微软雅黑 Light" panose="020B0502040204020203" pitchFamily="34" charset="-122"/>
                <a:ea typeface="微软雅黑 Light" panose="020B0502040204020203" pitchFamily="34" charset="-122"/>
              </a:rPr>
              <a:t>Id</a:t>
            </a:r>
            <a:r>
              <a:rPr lang="zh-CN" altLang="en-US" sz="1200" dirty="0" smtClean="0">
                <a:latin typeface="微软雅黑 Light" panose="020B0502040204020203" pitchFamily="34" charset="-122"/>
                <a:ea typeface="微软雅黑 Light" panose="020B0502040204020203" pitchFamily="34" charset="-122"/>
              </a:rPr>
              <a:t>的特性</a:t>
            </a:r>
            <a:r>
              <a:rPr lang="zh-CN" altLang="en-US" sz="1200" dirty="0" smtClean="0">
                <a:latin typeface="微软雅黑 Light" panose="020B0502040204020203" pitchFamily="34" charset="-122"/>
                <a:ea typeface="微软雅黑 Light" panose="020B0502040204020203" pitchFamily="34" charset="-122"/>
              </a:rPr>
              <a:t>曲线</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
            </p:custDataLst>
          </p:nvPr>
        </p:nvSpPr>
        <p:spPr>
          <a:xfrm>
            <a:off x="9407525" y="4221480"/>
            <a:ext cx="2426970" cy="8642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驱动损耗是损耗在哪里？是在管子里面还是在电路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里面？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管子内部有驱动损耗，外面也有驱动电路的损耗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nvPicPr>
        <p:blipFill>
          <a:blip r:embed="rId3"/>
          <a:stretch>
            <a:fillRect/>
          </a:stretch>
        </p:blipFill>
        <p:spPr>
          <a:xfrm>
            <a:off x="981710" y="918845"/>
            <a:ext cx="4557713" cy="3086100"/>
          </a:xfrm>
          <a:prstGeom prst="rect">
            <a:avLst/>
          </a:prstGeom>
        </p:spPr>
      </p:pic>
      <p:sp>
        <p:nvSpPr>
          <p:cNvPr id="25" name="文本框 24"/>
          <p:cNvSpPr txBox="1"/>
          <p:nvPr>
            <p:custDataLst>
              <p:tags r:id="rId4"/>
            </p:custDataLst>
          </p:nvPr>
        </p:nvSpPr>
        <p:spPr>
          <a:xfrm>
            <a:off x="621665" y="3583305"/>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开通</a:t>
            </a:r>
            <a:r>
              <a:rPr lang="zh-CN" altLang="en-US" sz="1200" dirty="0" smtClean="0">
                <a:highlight>
                  <a:srgbClr val="00FF00"/>
                </a:highlight>
                <a:latin typeface="微软雅黑 Light" panose="020B0502040204020203" pitchFamily="34" charset="-122"/>
                <a:ea typeface="微软雅黑 Light" panose="020B0502040204020203" pitchFamily="34" charset="-122"/>
              </a:rPr>
              <a:t>过程</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6" name="图片 25"/>
          <p:cNvPicPr>
            <a:picLocks noChangeAspect="1"/>
          </p:cNvPicPr>
          <p:nvPr/>
        </p:nvPicPr>
        <p:blipFill>
          <a:blip r:embed="rId5"/>
          <a:stretch>
            <a:fillRect/>
          </a:stretch>
        </p:blipFill>
        <p:spPr>
          <a:xfrm>
            <a:off x="6166485" y="820420"/>
            <a:ext cx="4610100" cy="3181350"/>
          </a:xfrm>
          <a:prstGeom prst="rect">
            <a:avLst/>
          </a:prstGeom>
        </p:spPr>
      </p:pic>
      <p:sp>
        <p:nvSpPr>
          <p:cNvPr id="27" name="文本框 26"/>
          <p:cNvSpPr txBox="1"/>
          <p:nvPr>
            <p:custDataLst>
              <p:tags r:id="rId6"/>
            </p:custDataLst>
          </p:nvPr>
        </p:nvSpPr>
        <p:spPr>
          <a:xfrm>
            <a:off x="5822315" y="3583305"/>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关断过程</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7"/>
            </p:custDataLst>
          </p:nvPr>
        </p:nvSpPr>
        <p:spPr>
          <a:xfrm>
            <a:off x="765810" y="1164590"/>
            <a:ext cx="2437765" cy="39814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1</a:t>
            </a:r>
            <a:r>
              <a:rPr lang="zh-CN" altLang="en-US" sz="1200" dirty="0" smtClean="0">
                <a:highlight>
                  <a:srgbClr val="FFFF00"/>
                </a:highlight>
                <a:latin typeface="微软雅黑 Light" panose="020B0502040204020203" pitchFamily="34" charset="-122"/>
                <a:ea typeface="微软雅黑 Light" panose="020B0502040204020203" pitchFamily="34" charset="-122"/>
              </a:rPr>
              <a:t>）过了</a:t>
            </a:r>
            <a:r>
              <a:rPr lang="en-US" altLang="zh-CN" sz="1200" dirty="0" smtClean="0">
                <a:highlight>
                  <a:srgbClr val="FFFF00"/>
                </a:highlight>
                <a:latin typeface="微软雅黑 Light" panose="020B0502040204020203" pitchFamily="34" charset="-122"/>
                <a:ea typeface="微软雅黑 Light" panose="020B0502040204020203" pitchFamily="34" charset="-122"/>
              </a:rPr>
              <a:t>Vth</a:t>
            </a:r>
            <a:r>
              <a:rPr lang="zh-CN" altLang="en-US" sz="1200" dirty="0" smtClean="0">
                <a:highlight>
                  <a:srgbClr val="FFFF00"/>
                </a:highlight>
                <a:latin typeface="微软雅黑 Light" panose="020B0502040204020203" pitchFamily="34" charset="-122"/>
                <a:ea typeface="微软雅黑 Light" panose="020B0502040204020203" pitchFamily="34" charset="-122"/>
              </a:rPr>
              <a:t>，管子导通，</a:t>
            </a:r>
            <a:r>
              <a:rPr lang="en-US" altLang="zh-CN" sz="1200" dirty="0" smtClean="0">
                <a:highlight>
                  <a:srgbClr val="FFFF00"/>
                </a:highlight>
                <a:latin typeface="微软雅黑 Light" panose="020B0502040204020203" pitchFamily="34" charset="-122"/>
                <a:ea typeface="微软雅黑 Light" panose="020B0502040204020203" pitchFamily="34" charset="-122"/>
              </a:rPr>
              <a:t>I</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D</a:t>
            </a:r>
            <a:r>
              <a:rPr lang="zh-CN" altLang="en-US" sz="1200" dirty="0" smtClean="0">
                <a:highlight>
                  <a:srgbClr val="FFFF00"/>
                </a:highlight>
                <a:latin typeface="微软雅黑 Light" panose="020B0502040204020203" pitchFamily="34" charset="-122"/>
                <a:ea typeface="微软雅黑 Light" panose="020B0502040204020203" pitchFamily="34" charset="-122"/>
              </a:rPr>
              <a:t>上升，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I</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D</a:t>
            </a:r>
            <a:r>
              <a:rPr lang="zh-CN" altLang="en-US" sz="1200" dirty="0" smtClean="0">
                <a:highlight>
                  <a:srgbClr val="FFFF00"/>
                </a:highlight>
                <a:latin typeface="微软雅黑 Light" panose="020B0502040204020203" pitchFamily="34" charset="-122"/>
                <a:ea typeface="微软雅黑 Light" panose="020B0502040204020203" pitchFamily="34" charset="-122"/>
              </a:rPr>
              <a:t>与</a:t>
            </a:r>
            <a:r>
              <a:rPr lang="en-US" altLang="zh-CN" sz="1200" dirty="0" smtClean="0">
                <a:highlight>
                  <a:srgbClr val="FFFF00"/>
                </a:highlight>
                <a:latin typeface="微软雅黑 Light" panose="020B0502040204020203" pitchFamily="34" charset="-122"/>
                <a:ea typeface="微软雅黑 Light" panose="020B0502040204020203" pitchFamily="34" charset="-122"/>
              </a:rPr>
              <a:t>V</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GS</a:t>
            </a:r>
            <a:r>
              <a:rPr lang="zh-CN" altLang="en-US" sz="1200" dirty="0" smtClean="0">
                <a:highlight>
                  <a:srgbClr val="FFFF00"/>
                </a:highlight>
                <a:latin typeface="微软雅黑 Light" panose="020B0502040204020203" pitchFamily="34" charset="-122"/>
                <a:ea typeface="微软雅黑 Light" panose="020B0502040204020203" pitchFamily="34" charset="-122"/>
              </a:rPr>
              <a:t>成正比，线性工作</a:t>
            </a:r>
            <a:r>
              <a:rPr lang="zh-CN" altLang="en-US" sz="1200" dirty="0" smtClean="0">
                <a:highlight>
                  <a:srgbClr val="FFFF00"/>
                </a:highlight>
                <a:latin typeface="微软雅黑 Light" panose="020B0502040204020203" pitchFamily="34" charset="-122"/>
                <a:ea typeface="微软雅黑 Light" panose="020B0502040204020203" pitchFamily="34" charset="-122"/>
              </a:rPr>
              <a:t>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141980" y="1296035"/>
            <a:ext cx="720090" cy="198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8"/>
            </p:custDataLst>
          </p:nvPr>
        </p:nvSpPr>
        <p:spPr>
          <a:xfrm>
            <a:off x="765810" y="1804035"/>
            <a:ext cx="2501900" cy="43116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2</a:t>
            </a:r>
            <a:r>
              <a:rPr lang="zh-CN" altLang="en-US" sz="1200" dirty="0" smtClean="0">
                <a:highlight>
                  <a:srgbClr val="FFFF00"/>
                </a:highlight>
                <a:latin typeface="微软雅黑 Light" panose="020B0502040204020203" pitchFamily="34" charset="-122"/>
                <a:ea typeface="微软雅黑 Light" panose="020B0502040204020203" pitchFamily="34" charset="-122"/>
              </a:rPr>
              <a:t>）平台区，</a:t>
            </a:r>
            <a:r>
              <a:rPr lang="en-US" altLang="zh-CN" sz="1200" dirty="0" smtClean="0">
                <a:highlight>
                  <a:srgbClr val="FFFF00"/>
                </a:highlight>
                <a:latin typeface="微软雅黑 Light" panose="020B0502040204020203" pitchFamily="34" charset="-122"/>
                <a:ea typeface="微软雅黑 Light" panose="020B0502040204020203" pitchFamily="34" charset="-122"/>
              </a:rPr>
              <a:t>Id</a:t>
            </a:r>
            <a:r>
              <a:rPr lang="zh-CN" altLang="en-US" sz="1200" dirty="0" smtClean="0">
                <a:highlight>
                  <a:srgbClr val="FFFF00"/>
                </a:highlight>
                <a:latin typeface="微软雅黑 Light" panose="020B0502040204020203" pitchFamily="34" charset="-122"/>
                <a:ea typeface="微软雅黑 Light" panose="020B0502040204020203" pitchFamily="34" charset="-122"/>
              </a:rPr>
              <a:t>已到最大值，</a:t>
            </a:r>
            <a:r>
              <a:rPr lang="en-US" altLang="zh-CN" sz="1200" dirty="0" smtClean="0">
                <a:highlight>
                  <a:srgbClr val="FFFF00"/>
                </a:highlight>
                <a:latin typeface="微软雅黑 Light" panose="020B0502040204020203" pitchFamily="34" charset="-122"/>
                <a:ea typeface="微软雅黑 Light" panose="020B0502040204020203" pitchFamily="34" charset="-122"/>
              </a:rPr>
              <a:t>Vds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开始降。</a:t>
            </a:r>
            <a:r>
              <a:rPr lang="zh-CN" altLang="en-US" sz="1200" dirty="0" smtClean="0">
                <a:highlight>
                  <a:srgbClr val="FF0000"/>
                </a:highlight>
                <a:latin typeface="微软雅黑 Light" panose="020B0502040204020203" pitchFamily="34" charset="-122"/>
                <a:ea typeface="微软雅黑 Light" panose="020B0502040204020203" pitchFamily="34" charset="-122"/>
              </a:rPr>
              <a:t>这段时间啥决定的？</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V="1">
            <a:off x="3213735" y="1494790"/>
            <a:ext cx="1296035"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9"/>
            </p:custDataLst>
          </p:nvPr>
        </p:nvSpPr>
        <p:spPr>
          <a:xfrm>
            <a:off x="5158740" y="1783080"/>
            <a:ext cx="2501900" cy="29146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3</a:t>
            </a:r>
            <a:r>
              <a:rPr lang="zh-CN" altLang="en-US" sz="1200" dirty="0" smtClean="0">
                <a:highlight>
                  <a:srgbClr val="FF0000"/>
                </a:highlight>
                <a:latin typeface="微软雅黑 Light" panose="020B0502040204020203" pitchFamily="34" charset="-122"/>
                <a:ea typeface="微软雅黑 Light" panose="020B0502040204020203" pitchFamily="34" charset="-122"/>
              </a:rPr>
              <a:t>）驱动电流为啥长这个样子？</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0"/>
            </p:custDataLst>
          </p:nvPr>
        </p:nvSpPr>
        <p:spPr>
          <a:xfrm>
            <a:off x="190500" y="4143375"/>
            <a:ext cx="2165985" cy="673735"/>
          </a:xfrm>
          <a:prstGeom prst="rect">
            <a:avLst/>
          </a:prstGeom>
          <a:noFill/>
          <a:ln>
            <a:solidFill>
              <a:schemeClr val="accent1"/>
            </a:solidFill>
          </a:ln>
        </p:spPr>
        <p:txBody>
          <a:bodyPr wrap="square" rtlCol="0">
            <a:noAutofit/>
          </a:bodyPr>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先可以算</a:t>
            </a:r>
            <a:r>
              <a:rPr lang="en-US" altLang="zh-CN" sz="1200" dirty="0" smtClean="0">
                <a:latin typeface="微软雅黑 Light" panose="020B0502040204020203" pitchFamily="34" charset="-122"/>
                <a:ea typeface="微软雅黑 Light" panose="020B0502040204020203" pitchFamily="34" charset="-122"/>
              </a:rPr>
              <a:t>Miller</a:t>
            </a:r>
            <a:r>
              <a:rPr lang="zh-CN" altLang="en-US" sz="1200" dirty="0" smtClean="0">
                <a:latin typeface="微软雅黑 Light" panose="020B0502040204020203" pitchFamily="34" charset="-122"/>
                <a:ea typeface="微软雅黑 Light" panose="020B0502040204020203" pitchFamily="34" charset="-122"/>
              </a:rPr>
              <a:t>平台电压：</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先定义跨导：</a:t>
            </a:r>
            <a:r>
              <a:rPr lang="en-US" altLang="zh-CN" sz="1200" dirty="0" smtClean="0">
                <a:latin typeface="微软雅黑 Light" panose="020B0502040204020203" pitchFamily="34" charset="-122"/>
                <a:ea typeface="微软雅黑 Light" panose="020B0502040204020203" pitchFamily="34" charset="-122"/>
              </a:rPr>
              <a:t>g</a:t>
            </a:r>
            <a:r>
              <a:rPr lang="en-US" altLang="zh-CN" sz="1200" baseline="-25000" dirty="0" smtClean="0">
                <a:latin typeface="微软雅黑 Light" panose="020B0502040204020203" pitchFamily="34" charset="-122"/>
                <a:ea typeface="微软雅黑 Light" panose="020B0502040204020203" pitchFamily="34" charset="-122"/>
              </a:rPr>
              <a:t>fs</a:t>
            </a:r>
            <a:r>
              <a:rPr lang="en-US" altLang="zh-CN" sz="1200" dirty="0" smtClean="0">
                <a:latin typeface="微软雅黑 Light" panose="020B0502040204020203" pitchFamily="34" charset="-122"/>
                <a:ea typeface="微软雅黑 Light" panose="020B0502040204020203" pitchFamily="34" charset="-122"/>
              </a:rPr>
              <a:t>=dI</a:t>
            </a:r>
            <a:r>
              <a:rPr lang="en-US" altLang="zh-CN" sz="1200" baseline="-25000" dirty="0" smtClean="0">
                <a:latin typeface="微软雅黑 Light" panose="020B0502040204020203" pitchFamily="34" charset="-122"/>
                <a:ea typeface="微软雅黑 Light" panose="020B0502040204020203" pitchFamily="34" charset="-122"/>
              </a:rPr>
              <a:t>D</a:t>
            </a:r>
            <a:r>
              <a:rPr lang="en-US" altLang="zh-CN" sz="1200" dirty="0" smtClean="0">
                <a:latin typeface="微软雅黑 Light" panose="020B0502040204020203" pitchFamily="34" charset="-122"/>
                <a:ea typeface="微软雅黑 Light" panose="020B0502040204020203" pitchFamily="34" charset="-122"/>
              </a:rPr>
              <a:t>/dV</a:t>
            </a:r>
            <a:r>
              <a:rPr lang="en-US" altLang="zh-CN" sz="1200" baseline="-25000" dirty="0" smtClean="0">
                <a:latin typeface="微软雅黑 Light" panose="020B0502040204020203" pitchFamily="34" charset="-122"/>
                <a:ea typeface="微软雅黑 Light" panose="020B0502040204020203" pitchFamily="34" charset="-122"/>
              </a:rPr>
              <a:t>GS</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V</a:t>
            </a:r>
            <a:r>
              <a:rPr lang="en-US" altLang="zh-CN" sz="1200" baseline="-25000" dirty="0" smtClean="0">
                <a:latin typeface="微软雅黑 Light" panose="020B0502040204020203" pitchFamily="34" charset="-122"/>
                <a:ea typeface="微软雅黑 Light" panose="020B0502040204020203" pitchFamily="34" charset="-122"/>
              </a:rPr>
              <a:t>GS,miller</a:t>
            </a:r>
            <a:r>
              <a:rPr lang="en-US" altLang="zh-CN" sz="1200" dirty="0" smtClean="0">
                <a:latin typeface="微软雅黑 Light" panose="020B0502040204020203" pitchFamily="34" charset="-122"/>
                <a:ea typeface="微软雅黑 Light" panose="020B0502040204020203" pitchFamily="34" charset="-122"/>
              </a:rPr>
              <a:t> = V</a:t>
            </a:r>
            <a:r>
              <a:rPr lang="en-US" altLang="zh-CN" sz="1200" baseline="-25000" dirty="0" smtClean="0">
                <a:latin typeface="微软雅黑 Light" panose="020B0502040204020203" pitchFamily="34" charset="-122"/>
                <a:ea typeface="微软雅黑 Light" panose="020B0502040204020203" pitchFamily="34" charset="-122"/>
              </a:rPr>
              <a:t>th</a:t>
            </a:r>
            <a:r>
              <a:rPr lang="en-US" altLang="zh-CN" sz="1200" dirty="0" smtClean="0">
                <a:latin typeface="微软雅黑 Light" panose="020B0502040204020203" pitchFamily="34" charset="-122"/>
                <a:ea typeface="微软雅黑 Light" panose="020B0502040204020203" pitchFamily="34" charset="-122"/>
              </a:rPr>
              <a:t> + I</a:t>
            </a:r>
            <a:r>
              <a:rPr lang="en-US" altLang="zh-CN" sz="1200" baseline="-25000" dirty="0" smtClean="0">
                <a:latin typeface="微软雅黑 Light" panose="020B0502040204020203" pitchFamily="34" charset="-122"/>
                <a:ea typeface="微软雅黑 Light" panose="020B0502040204020203" pitchFamily="34" charset="-122"/>
              </a:rPr>
              <a:t>D</a:t>
            </a:r>
            <a:r>
              <a:rPr lang="en-US" altLang="zh-CN" sz="1200" dirty="0" smtClean="0">
                <a:latin typeface="微软雅黑 Light" panose="020B0502040204020203" pitchFamily="34" charset="-122"/>
                <a:ea typeface="微软雅黑 Light" panose="020B0502040204020203" pitchFamily="34" charset="-122"/>
              </a:rPr>
              <a:t>/g</a:t>
            </a:r>
            <a:r>
              <a:rPr lang="en-US" altLang="zh-CN" sz="1200" baseline="-25000" dirty="0" smtClean="0">
                <a:latin typeface="微软雅黑 Light" panose="020B0502040204020203" pitchFamily="34" charset="-122"/>
                <a:ea typeface="微软雅黑 Light" panose="020B0502040204020203" pitchFamily="34" charset="-122"/>
              </a:rPr>
              <a:t>fs</a:t>
            </a:r>
            <a:endParaRPr lang="en-US" altLang="zh-CN" sz="1200" baseline="-250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1"/>
            </p:custDataLst>
          </p:nvPr>
        </p:nvSpPr>
        <p:spPr>
          <a:xfrm>
            <a:off x="2854960" y="4513580"/>
            <a:ext cx="2108835" cy="303530"/>
          </a:xfrm>
          <a:prstGeom prst="rect">
            <a:avLst/>
          </a:prstGeom>
          <a:noFill/>
          <a:ln>
            <a:solidFill>
              <a:schemeClr val="accent1"/>
            </a:solidFill>
          </a:ln>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这里驱动电流只给</a:t>
            </a:r>
            <a:r>
              <a:rPr lang="zh-CN" altLang="en-US" sz="1200" dirty="0" smtClean="0">
                <a:latin typeface="微软雅黑 Light" panose="020B0502040204020203" pitchFamily="34" charset="-122"/>
                <a:ea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sym typeface="+mn-ea"/>
              </a:rPr>
              <a:t>GD</a:t>
            </a:r>
            <a:r>
              <a:rPr lang="zh-CN" altLang="en-US" sz="1200" dirty="0" smtClean="0">
                <a:latin typeface="微软雅黑 Light" panose="020B0502040204020203" pitchFamily="34" charset="-122"/>
                <a:ea typeface="微软雅黑 Light" panose="020B0502040204020203" pitchFamily="34" charset="-122"/>
                <a:sym typeface="+mn-ea"/>
              </a:rPr>
              <a:t>放电</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190500" y="5593715"/>
            <a:ext cx="2166620" cy="303530"/>
          </a:xfrm>
          <a:prstGeom prst="rect">
            <a:avLst/>
          </a:prstGeom>
          <a:noFill/>
          <a:ln>
            <a:solidFill>
              <a:schemeClr val="accent1"/>
            </a:solidFill>
          </a:ln>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第三阶段所需时间近似</a:t>
            </a:r>
            <a:r>
              <a:rPr lang="zh-CN" altLang="en-US" sz="1200" dirty="0" smtClean="0">
                <a:latin typeface="微软雅黑 Light" panose="020B0502040204020203" pitchFamily="34" charset="-122"/>
                <a:ea typeface="微软雅黑 Light" panose="020B0502040204020203" pitchFamily="34" charset="-122"/>
                <a:sym typeface="+mn-ea"/>
              </a:rPr>
              <a:t>计算：</a:t>
            </a:r>
            <a:endParaRPr lang="zh-CN" altLang="en-US" sz="1200" dirty="0" smtClean="0">
              <a:latin typeface="微软雅黑 Light" panose="020B0502040204020203" pitchFamily="34" charset="-122"/>
              <a:ea typeface="微软雅黑 Light" panose="020B0502040204020203" pitchFamily="34" charset="-122"/>
              <a:sym typeface="+mn-ea"/>
            </a:endParaRPr>
          </a:p>
        </p:txBody>
      </p:sp>
      <p:cxnSp>
        <p:nvCxnSpPr>
          <p:cNvPr id="2" name="直接连接符 1"/>
          <p:cNvCxnSpPr/>
          <p:nvPr/>
        </p:nvCxnSpPr>
        <p:spPr>
          <a:xfrm flipV="1">
            <a:off x="2356485" y="3933190"/>
            <a:ext cx="1938655" cy="6445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 name="直接连接符 2"/>
          <p:cNvCxnSpPr>
            <a:stCxn id="14" idx="0"/>
          </p:cNvCxnSpPr>
          <p:nvPr/>
        </p:nvCxnSpPr>
        <p:spPr>
          <a:xfrm flipV="1">
            <a:off x="3909695" y="3933190"/>
            <a:ext cx="667385" cy="580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3"/>
            </p:custDataLst>
          </p:nvPr>
        </p:nvSpPr>
        <p:spPr>
          <a:xfrm>
            <a:off x="190500" y="5085715"/>
            <a:ext cx="2166620" cy="303530"/>
          </a:xfrm>
          <a:prstGeom prst="rect">
            <a:avLst/>
          </a:prstGeom>
          <a:noFill/>
          <a:ln>
            <a:solidFill>
              <a:schemeClr val="accent1"/>
            </a:solidFill>
          </a:ln>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第二阶段所需时间近似</a:t>
            </a:r>
            <a:r>
              <a:rPr lang="zh-CN" altLang="en-US" sz="1200" dirty="0" smtClean="0">
                <a:latin typeface="微软雅黑 Light" panose="020B0502040204020203" pitchFamily="34" charset="-122"/>
                <a:ea typeface="微软雅黑 Light" panose="020B0502040204020203" pitchFamily="34" charset="-122"/>
                <a:sym typeface="+mn-ea"/>
              </a:rPr>
              <a:t>计算：</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14"/>
            </p:custDataLst>
          </p:nvPr>
        </p:nvSpPr>
        <p:spPr>
          <a:xfrm>
            <a:off x="5878830" y="5374005"/>
            <a:ext cx="2898140" cy="602615"/>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的驱动为什么不需要负压，</a:t>
            </a:r>
            <a:r>
              <a:rPr lang="en-US" altLang="zh-CN" sz="1200" dirty="0" smtClean="0">
                <a:latin typeface="微软雅黑 Light" panose="020B0502040204020203" pitchFamily="34" charset="-122"/>
                <a:ea typeface="微软雅黑 Light" panose="020B0502040204020203" pitchFamily="34" charset="-122"/>
              </a:rPr>
              <a:t>IGBT</a:t>
            </a:r>
            <a:r>
              <a:rPr lang="zh-CN" altLang="en-US" sz="1200" dirty="0" smtClean="0">
                <a:latin typeface="微软雅黑 Light" panose="020B0502040204020203" pitchFamily="34" charset="-122"/>
                <a:ea typeface="微软雅黑 Light" panose="020B0502040204020203" pitchFamily="34" charset="-122"/>
              </a:rPr>
              <a:t>为什么需要负压？</a:t>
            </a: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能流过反向电流，</a:t>
            </a:r>
            <a:r>
              <a:rPr lang="en-US" altLang="zh-CN" sz="1200" dirty="0" smtClean="0">
                <a:latin typeface="微软雅黑 Light" panose="020B0502040204020203" pitchFamily="34" charset="-122"/>
                <a:ea typeface="微软雅黑 Light" panose="020B0502040204020203" pitchFamily="34" charset="-122"/>
              </a:rPr>
              <a:t>IGBT</a:t>
            </a:r>
            <a:r>
              <a:rPr lang="zh-CN" altLang="en-US" sz="1200" dirty="0" smtClean="0">
                <a:latin typeface="微软雅黑 Light" panose="020B0502040204020203" pitchFamily="34" charset="-122"/>
                <a:ea typeface="微软雅黑 Light" panose="020B0502040204020203" pitchFamily="34" charset="-122"/>
              </a:rPr>
              <a:t>不能？</a:t>
            </a:r>
            <a:r>
              <a:rPr lang="zh-CN" altLang="en-US" sz="1200" dirty="0" smtClean="0">
                <a:latin typeface="微软雅黑 Light" panose="020B0502040204020203" pitchFamily="34" charset="-122"/>
                <a:ea typeface="微软雅黑 Light" panose="020B0502040204020203" pitchFamily="34" charset="-122"/>
              </a:rPr>
              <a:t>为什么？</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5"/>
            </p:custDataLst>
          </p:nvPr>
        </p:nvSpPr>
        <p:spPr>
          <a:xfrm>
            <a:off x="5878830" y="6255385"/>
            <a:ext cx="2898140" cy="50800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BJT</a:t>
            </a:r>
            <a:r>
              <a:rPr lang="zh-CN" altLang="en-US" sz="1200" dirty="0" smtClean="0">
                <a:latin typeface="微软雅黑 Light" panose="020B0502040204020203" pitchFamily="34" charset="-122"/>
                <a:ea typeface="微软雅黑 Light" panose="020B0502040204020203" pitchFamily="34" charset="-122"/>
              </a:rPr>
              <a:t>的关键是驱动电流和</a:t>
            </a:r>
            <a:r>
              <a:rPr lang="en-US" altLang="zh-CN" sz="1200" dirty="0" smtClean="0">
                <a:latin typeface="微软雅黑 Light" panose="020B0502040204020203" pitchFamily="34" charset="-122"/>
                <a:ea typeface="微软雅黑 Light" panose="020B0502040204020203" pitchFamily="34" charset="-122"/>
              </a:rPr>
              <a:t>β</a:t>
            </a:r>
            <a:r>
              <a:rPr lang="zh-CN" altLang="en-US" sz="1200" dirty="0" smtClean="0">
                <a:latin typeface="微软雅黑 Light" panose="020B0502040204020203" pitchFamily="34" charset="-122"/>
                <a:ea typeface="微软雅黑 Light" panose="020B0502040204020203" pitchFamily="34" charset="-122"/>
              </a:rPr>
              <a:t>值</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驱动电路</a:t>
            </a:r>
            <a:r>
              <a:rPr dirty="0" smtClean="0"/>
              <a:t>设计</a:t>
            </a:r>
            <a:endParaRPr dirty="0" smtClean="0"/>
          </a:p>
        </p:txBody>
      </p:sp>
      <p:pic>
        <p:nvPicPr>
          <p:cNvPr id="2" name="图片 1"/>
          <p:cNvPicPr>
            <a:picLocks noChangeAspect="1"/>
          </p:cNvPicPr>
          <p:nvPr/>
        </p:nvPicPr>
        <p:blipFill>
          <a:blip r:embed="rId1"/>
          <a:stretch>
            <a:fillRect/>
          </a:stretch>
        </p:blipFill>
        <p:spPr>
          <a:xfrm>
            <a:off x="550545" y="881380"/>
            <a:ext cx="5057183" cy="525780"/>
          </a:xfrm>
          <a:prstGeom prst="rect">
            <a:avLst/>
          </a:prstGeom>
        </p:spPr>
      </p:pic>
      <p:sp>
        <p:nvSpPr>
          <p:cNvPr id="27" name="文本框 26"/>
          <p:cNvSpPr txBox="1"/>
          <p:nvPr>
            <p:custDataLst>
              <p:tags r:id="rId2"/>
            </p:custDataLst>
          </p:nvPr>
        </p:nvSpPr>
        <p:spPr>
          <a:xfrm>
            <a:off x="765810" y="1412240"/>
            <a:ext cx="2927985"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应该是可以理解为在导通时栅极没有电流</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总结：</a:t>
            </a:r>
            <a:r>
              <a:rPr lang="en-US" altLang="zh-CN" dirty="0" smtClean="0"/>
              <a:t>BJT</a:t>
            </a:r>
            <a:r>
              <a:rPr dirty="0" smtClean="0"/>
              <a:t>、</a:t>
            </a:r>
            <a:r>
              <a:rPr lang="en-US" altLang="zh-CN" dirty="0" smtClean="0"/>
              <a:t>JFET</a:t>
            </a:r>
            <a:r>
              <a:rPr dirty="0" smtClean="0"/>
              <a:t>、</a:t>
            </a:r>
            <a:r>
              <a:rPr lang="en-US" altLang="zh-CN" dirty="0" smtClean="0"/>
              <a:t>MOS</a:t>
            </a:r>
            <a:r>
              <a:rPr dirty="0" smtClean="0"/>
              <a:t>的异</a:t>
            </a:r>
            <a:r>
              <a:rPr dirty="0" smtClean="0"/>
              <a:t>同</a:t>
            </a:r>
            <a:endParaRPr dirty="0" smtClean="0"/>
          </a:p>
        </p:txBody>
      </p:sp>
      <p:sp>
        <p:nvSpPr>
          <p:cNvPr id="24" name="文本框 23"/>
          <p:cNvSpPr txBox="1"/>
          <p:nvPr/>
        </p:nvSpPr>
        <p:spPr>
          <a:xfrm>
            <a:off x="7103110" y="6093460"/>
            <a:ext cx="5045075" cy="683260"/>
          </a:xfrm>
          <a:prstGeom prst="rect">
            <a:avLst/>
          </a:prstGeom>
          <a:noFill/>
        </p:spPr>
        <p:txBody>
          <a:bodyPr wrap="square" rtlCol="0" anchor="t">
            <a:noAutofit/>
          </a:bodyPr>
          <a:p>
            <a:pPr lvl="0" algn="l">
              <a:buClrTx/>
              <a:buSzTx/>
              <a:buFont typeface="Wingdings" panose="05000000000000000000" charset="0"/>
            </a:pPr>
            <a:r>
              <a:rPr lang="zh-CN" altLang="en-US" sz="1000" b="1" dirty="0" smtClean="0">
                <a:latin typeface="微软雅黑 Light" panose="020B0502040204020203" pitchFamily="34" charset="-122"/>
                <a:ea typeface="微软雅黑 Light" panose="020B0502040204020203" pitchFamily="34" charset="-122"/>
                <a:sym typeface="+mn-ea"/>
              </a:rPr>
              <a:t>资料参考：</a:t>
            </a:r>
            <a:endParaRPr lang="zh-CN" altLang="en-US" sz="10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[1] https://zhuanlan.zhihu.com/p/426019254（从半导体物理的角度来介绍）</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0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694055" y="837565"/>
            <a:ext cx="3101975" cy="2672080"/>
          </a:xfrm>
          <a:prstGeom prst="rect">
            <a:avLst/>
          </a:prstGeom>
        </p:spPr>
      </p:pic>
      <p:sp>
        <p:nvSpPr>
          <p:cNvPr id="7" name="文本框 6"/>
          <p:cNvSpPr txBox="1"/>
          <p:nvPr>
            <p:custDataLst>
              <p:tags r:id="rId2"/>
            </p:custDataLst>
          </p:nvPr>
        </p:nvSpPr>
        <p:spPr>
          <a:xfrm>
            <a:off x="4078605" y="981075"/>
            <a:ext cx="4540250" cy="2307590"/>
          </a:xfrm>
          <a:prstGeom prst="rect">
            <a:avLst/>
          </a:prstGeom>
          <a:noFill/>
        </p:spPr>
        <p:txBody>
          <a:bodyPr wrap="square" rtlCol="0">
            <a:noAutofit/>
          </a:bodyPr>
          <a:p>
            <a:pPr marL="171450" indent="-171450" algn="l">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不同的原理路线：</a:t>
            </a:r>
            <a:endParaRPr lang="zh-CN" altLang="en-US" sz="1200" b="1"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BJT</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rPr>
              <a:t>勇</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发射区的多子电子，冲过发射结进入基区就成了少子，周围是空穴的汪洋大海，凶多吉少。</a:t>
            </a:r>
            <a:r>
              <a:rPr lang="zh-CN" altLang="en-US" sz="1200" b="1" dirty="0" smtClean="0">
                <a:highlight>
                  <a:srgbClr val="00FF00"/>
                </a:highlight>
                <a:latin typeface="微软雅黑 Light" panose="020B0502040204020203" pitchFamily="34" charset="-122"/>
                <a:ea typeface="微软雅黑 Light" panose="020B0502040204020203" pitchFamily="34" charset="-122"/>
              </a:rPr>
              <a:t>为了保住这些电子，基区有意设计得非常薄，薄至扩散过来的电子，还没来得及被空穴捕获，就已经通过基区冲到了集电结</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MOS</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rPr>
              <a:t>谋</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。难以导通的根源还是因为存在</a:t>
            </a:r>
            <a:r>
              <a:rPr lang="en-US" altLang="zh-CN" sz="1200" dirty="0" smtClean="0">
                <a:latin typeface="微软雅黑 Light" panose="020B0502040204020203" pitchFamily="34" charset="-122"/>
                <a:ea typeface="微软雅黑 Light" panose="020B0502040204020203" pitchFamily="34" charset="-122"/>
              </a:rPr>
              <a:t>PN</a:t>
            </a:r>
            <a:r>
              <a:rPr lang="zh-CN" altLang="en-US" sz="1200" dirty="0" smtClean="0">
                <a:latin typeface="微软雅黑 Light" panose="020B0502040204020203" pitchFamily="34" charset="-122"/>
                <a:ea typeface="微软雅黑 Light" panose="020B0502040204020203" pitchFamily="34" charset="-122"/>
              </a:rPr>
              <a:t>结，而</a:t>
            </a:r>
            <a:r>
              <a:rPr lang="en-US" altLang="zh-CN" sz="1200" dirty="0" smtClean="0">
                <a:latin typeface="微软雅黑 Light" panose="020B0502040204020203" pitchFamily="34" charset="-122"/>
                <a:ea typeface="微软雅黑 Light" panose="020B0502040204020203" pitchFamily="34" charset="-122"/>
              </a:rPr>
              <a:t>PN</a:t>
            </a:r>
            <a:r>
              <a:rPr lang="zh-CN" altLang="en-US" sz="1200" dirty="0" smtClean="0">
                <a:latin typeface="微软雅黑 Light" panose="020B0502040204020203" pitchFamily="34" charset="-122"/>
                <a:ea typeface="微软雅黑 Light" panose="020B0502040204020203" pitchFamily="34" charset="-122"/>
              </a:rPr>
              <a:t>结是单向导通的。所以，只要没有</a:t>
            </a:r>
            <a:r>
              <a:rPr lang="en-US" altLang="zh-CN" sz="1200" dirty="0" smtClean="0">
                <a:latin typeface="微软雅黑 Light" panose="020B0502040204020203" pitchFamily="34" charset="-122"/>
                <a:ea typeface="微软雅黑 Light" panose="020B0502040204020203" pitchFamily="34" charset="-122"/>
              </a:rPr>
              <a:t>PN</a:t>
            </a:r>
            <a:r>
              <a:rPr lang="zh-CN" altLang="en-US" sz="1200" dirty="0" smtClean="0">
                <a:latin typeface="微软雅黑 Light" panose="020B0502040204020203" pitchFamily="34" charset="-122"/>
                <a:ea typeface="微软雅黑 Light" panose="020B0502040204020203" pitchFamily="34" charset="-122"/>
              </a:rPr>
              <a:t>结，也就没有了障碍，这个思路是何等的霸气。</a:t>
            </a: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管用的就是这个思路，而且实现了；</a:t>
            </a:r>
            <a:r>
              <a:rPr lang="zh-CN" altLang="en-US" sz="1200" b="1" dirty="0" smtClean="0">
                <a:highlight>
                  <a:srgbClr val="00FF00"/>
                </a:highlight>
                <a:latin typeface="微软雅黑 Light" panose="020B0502040204020203" pitchFamily="34" charset="-122"/>
                <a:ea typeface="微软雅黑 Light" panose="020B0502040204020203" pitchFamily="34" charset="-122"/>
              </a:rPr>
              <a:t>把衬底上表面由</a:t>
            </a:r>
            <a:r>
              <a:rPr lang="en-US" altLang="zh-CN" sz="1200" b="1" dirty="0" smtClean="0">
                <a:highlight>
                  <a:srgbClr val="00FF00"/>
                </a:highlight>
                <a:latin typeface="微软雅黑 Light" panose="020B0502040204020203" pitchFamily="34" charset="-122"/>
                <a:ea typeface="微软雅黑 Light" panose="020B0502040204020203" pitchFamily="34" charset="-122"/>
              </a:rPr>
              <a:t>P</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型反转为</a:t>
            </a:r>
            <a:r>
              <a:rPr lang="en-US" altLang="zh-CN" sz="1200" b="1" dirty="0" smtClean="0">
                <a:highlight>
                  <a:srgbClr val="00FF00"/>
                </a:highlight>
                <a:latin typeface="微软雅黑 Light" panose="020B0502040204020203" pitchFamily="34" charset="-122"/>
                <a:ea typeface="微软雅黑 Light" panose="020B0502040204020203" pitchFamily="34" charset="-122"/>
              </a:rPr>
              <a:t>N</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型，建立了一个稳定的、可靠的反型膜沟道，事实上是在局部把</a:t>
            </a:r>
            <a:r>
              <a:rPr lang="en-US" altLang="zh-CN" sz="1200" b="1" dirty="0" smtClean="0">
                <a:highlight>
                  <a:srgbClr val="00FF00"/>
                </a:highlight>
                <a:latin typeface="微软雅黑 Light" panose="020B0502040204020203" pitchFamily="34" charset="-122"/>
                <a:ea typeface="微软雅黑 Light" panose="020B0502040204020203" pitchFamily="34" charset="-122"/>
              </a:rPr>
              <a:t>PN</a:t>
            </a:r>
            <a:r>
              <a:rPr lang="zh-CN" altLang="en-US" sz="1200" b="1" dirty="0" smtClean="0">
                <a:highlight>
                  <a:srgbClr val="00FF00"/>
                </a:highlight>
                <a:latin typeface="微软雅黑 Light" panose="020B0502040204020203" pitchFamily="34" charset="-122"/>
                <a:ea typeface="微软雅黑 Light" panose="020B0502040204020203" pitchFamily="34" charset="-122"/>
              </a:rPr>
              <a:t>结变没了</a:t>
            </a:r>
            <a:r>
              <a:rPr lang="zh-CN" altLang="en-US" sz="1200" dirty="0" smtClean="0">
                <a:latin typeface="微软雅黑 Light" panose="020B0502040204020203" pitchFamily="34" charset="-122"/>
                <a:ea typeface="微软雅黑 Light" panose="020B0502040204020203" pitchFamily="34" charset="-122"/>
              </a:rPr>
              <a:t>，这需要何等的谋略。</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4069080" y="3429635"/>
            <a:ext cx="4540250" cy="2307590"/>
          </a:xfrm>
          <a:prstGeom prst="rect">
            <a:avLst/>
          </a:prstGeom>
          <a:noFill/>
        </p:spPr>
        <p:txBody>
          <a:bodyPr wrap="square" rtlCol="0">
            <a:noAutofit/>
          </a:bodyPr>
          <a:p>
            <a:pPr marL="171450" indent="-171450" algn="l">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恒流方案</a:t>
            </a:r>
            <a:r>
              <a:rPr lang="zh-CN" altLang="en-US" sz="1200" b="1" dirty="0" smtClean="0">
                <a:latin typeface="微软雅黑 Light" panose="020B0502040204020203" pitchFamily="34" charset="-122"/>
                <a:ea typeface="微软雅黑 Light" panose="020B0502040204020203" pitchFamily="34" charset="-122"/>
              </a:rPr>
              <a:t>实现：</a:t>
            </a:r>
            <a:endParaRPr lang="zh-CN" altLang="en-US" sz="1200" b="1"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BJT</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以</a:t>
            </a:r>
            <a:r>
              <a:rPr lang="en-US" altLang="zh-CN" sz="1200" dirty="0" smtClean="0">
                <a:latin typeface="微软雅黑 Light" panose="020B0502040204020203" pitchFamily="34" charset="-122"/>
                <a:ea typeface="微软雅黑 Light" panose="020B0502040204020203" pitchFamily="34" charset="-122"/>
              </a:rPr>
              <a:t>NPN</a:t>
            </a:r>
            <a:r>
              <a:rPr lang="zh-CN" altLang="en-US" sz="1200" dirty="0" smtClean="0">
                <a:latin typeface="微软雅黑 Light" panose="020B0502040204020203" pitchFamily="34" charset="-122"/>
                <a:ea typeface="微软雅黑 Light" panose="020B0502040204020203" pitchFamily="34" charset="-122"/>
              </a:rPr>
              <a:t>三极管为例，</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发射结负责发射电子，集电结负责收集电子，电流被拆分成了两个相对独立的过程</a:t>
            </a:r>
            <a:r>
              <a:rPr lang="zh-CN" altLang="en-US" sz="1200" dirty="0" smtClean="0">
                <a:latin typeface="微软雅黑 Light" panose="020B0502040204020203" pitchFamily="34" charset="-122"/>
                <a:ea typeface="微软雅黑 Light" panose="020B0502040204020203" pitchFamily="34" charset="-122"/>
              </a:rPr>
              <a:t>；只发不收，只收不发。</a:t>
            </a:r>
            <a:r>
              <a:rPr lang="en-US" altLang="zh-CN" sz="1200" dirty="0" smtClean="0">
                <a:latin typeface="微软雅黑 Light" panose="020B0502040204020203" pitchFamily="34" charset="-122"/>
                <a:ea typeface="微软雅黑 Light" panose="020B0502040204020203" pitchFamily="34" charset="-122"/>
              </a:rPr>
              <a:t>Vbe</a:t>
            </a:r>
            <a:r>
              <a:rPr lang="zh-CN" altLang="en-US" sz="1200" dirty="0" smtClean="0">
                <a:latin typeface="微软雅黑 Light" panose="020B0502040204020203" pitchFamily="34" charset="-122"/>
                <a:ea typeface="微软雅黑 Light" panose="020B0502040204020203" pitchFamily="34" charset="-122"/>
              </a:rPr>
              <a:t>控制发射结，即控制电子的发射量；</a:t>
            </a:r>
            <a:r>
              <a:rPr lang="en-US" altLang="zh-CN" sz="1200" dirty="0" smtClean="0">
                <a:latin typeface="微软雅黑 Light" panose="020B0502040204020203" pitchFamily="34" charset="-122"/>
                <a:ea typeface="微软雅黑 Light" panose="020B0502040204020203" pitchFamily="34" charset="-122"/>
              </a:rPr>
              <a:t>Vce</a:t>
            </a:r>
            <a:r>
              <a:rPr lang="zh-CN" altLang="en-US" sz="1200" dirty="0" smtClean="0">
                <a:latin typeface="微软雅黑 Light" panose="020B0502040204020203" pitchFamily="34" charset="-122"/>
                <a:ea typeface="微软雅黑 Light" panose="020B0502040204020203" pitchFamily="34" charset="-122"/>
              </a:rPr>
              <a:t>控制集电结，即控制电子的收集量。当</a:t>
            </a:r>
            <a:r>
              <a:rPr lang="en-US" altLang="zh-CN" sz="1200" dirty="0" smtClean="0">
                <a:latin typeface="微软雅黑 Light" panose="020B0502040204020203" pitchFamily="34" charset="-122"/>
                <a:ea typeface="微软雅黑 Light" panose="020B0502040204020203" pitchFamily="34" charset="-122"/>
              </a:rPr>
              <a:t>Vce</a:t>
            </a:r>
            <a:r>
              <a:rPr lang="zh-CN" altLang="en-US" sz="1200" dirty="0" smtClean="0">
                <a:latin typeface="微软雅黑 Light" panose="020B0502040204020203" pitchFamily="34" charset="-122"/>
                <a:ea typeface="微软雅黑 Light" panose="020B0502040204020203" pitchFamily="34" charset="-122"/>
              </a:rPr>
              <a:t>略有点电压，收集能力就足够了，</a:t>
            </a:r>
            <a:r>
              <a:rPr lang="en-US" altLang="zh-CN" sz="1200" b="1" dirty="0" smtClean="0">
                <a:highlight>
                  <a:srgbClr val="00FF00"/>
                </a:highlight>
                <a:latin typeface="微软雅黑 Light" panose="020B0502040204020203" pitchFamily="34" charset="-122"/>
                <a:ea typeface="微软雅黑 Light" panose="020B0502040204020203" pitchFamily="34" charset="-122"/>
              </a:rPr>
              <a:t>Vce</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再增加几倍或几十倍，电流也基本不变，因为此时制约电流的关键不是收集，而是发射</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MOS</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当沟道末端局部由「静态」变换为「动态」时，出现恒流。</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因为增加的漏压，都落在了「动态段」，用于扩展「动态段」但是扩展量极小，也没有用于增加电流。</a:t>
            </a:r>
            <a:endParaRPr lang="zh-CN" altLang="en-US" sz="1200" b="1"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flipV="1">
            <a:off x="8399145" y="4509135"/>
            <a:ext cx="504190" cy="1409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4"/>
            </p:custDataLst>
          </p:nvPr>
        </p:nvSpPr>
        <p:spPr>
          <a:xfrm>
            <a:off x="8910955" y="4365625"/>
            <a:ext cx="2145665" cy="417830"/>
          </a:xfrm>
          <a:prstGeom prst="rect">
            <a:avLst/>
          </a:prstGeom>
          <a:noFill/>
        </p:spPr>
        <p:txBody>
          <a:bodyPr wrap="square" rtlCol="0">
            <a:noAutofit/>
          </a:bodyPr>
          <a:p>
            <a:pPr lvl="0" indent="0" algn="l">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看特性曲线，慢慢还是有一点上升</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8281</Words>
  <Application>WPS 演示</Application>
  <PresentationFormat>自定义</PresentationFormat>
  <Paragraphs>585</Paragraphs>
  <Slides>44</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14</vt:i4>
      </vt:variant>
      <vt:variant>
        <vt:lpstr>幻灯片标题</vt:lpstr>
      </vt:variant>
      <vt:variant>
        <vt:i4>44</vt:i4>
      </vt:variant>
    </vt:vector>
  </HeadingPairs>
  <TitlesOfParts>
    <vt:vector size="72"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1631</cp:revision>
  <dcterms:created xsi:type="dcterms:W3CDTF">2022-12-29T11:59:00Z</dcterms:created>
  <dcterms:modified xsi:type="dcterms:W3CDTF">2025-05-19T07:05:21Z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2052-12.1.0.21171</vt:lpwstr>
  </property>
</Properties>
</file>